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4"/>
  </p:notesMasterIdLst>
  <p:sldIdLst>
    <p:sldId id="262" r:id="rId3"/>
    <p:sldId id="279" r:id="rId4"/>
    <p:sldId id="287" r:id="rId5"/>
    <p:sldId id="291" r:id="rId6"/>
    <p:sldId id="331" r:id="rId7"/>
    <p:sldId id="292" r:id="rId8"/>
    <p:sldId id="4133" r:id="rId9"/>
    <p:sldId id="322" r:id="rId10"/>
    <p:sldId id="316" r:id="rId11"/>
    <p:sldId id="4143" r:id="rId12"/>
    <p:sldId id="4149" r:id="rId13"/>
    <p:sldId id="4134" r:id="rId14"/>
    <p:sldId id="320" r:id="rId15"/>
    <p:sldId id="4132" r:id="rId16"/>
    <p:sldId id="317" r:id="rId17"/>
    <p:sldId id="323" r:id="rId18"/>
    <p:sldId id="313" r:id="rId19"/>
    <p:sldId id="4142" r:id="rId20"/>
    <p:sldId id="4136" r:id="rId21"/>
    <p:sldId id="4138" r:id="rId22"/>
    <p:sldId id="4145" r:id="rId23"/>
    <p:sldId id="4139" r:id="rId24"/>
    <p:sldId id="4140" r:id="rId25"/>
    <p:sldId id="4144" r:id="rId26"/>
    <p:sldId id="4146" r:id="rId27"/>
    <p:sldId id="286" r:id="rId28"/>
    <p:sldId id="281" r:id="rId29"/>
    <p:sldId id="288" r:id="rId30"/>
    <p:sldId id="289" r:id="rId31"/>
    <p:sldId id="4147" r:id="rId32"/>
    <p:sldId id="414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127" d="100"/>
          <a:sy n="127"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98434-EC45-46C5-9C8C-4C21DA500D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A8112F3-7047-4E13-BF78-2AF4B72BB4D9}">
      <dgm:prSet phldrT="[Text]"/>
      <dgm:spPr/>
      <dgm:t>
        <a:bodyPr/>
        <a:lstStyle/>
        <a:p>
          <a:r>
            <a:rPr lang="en-US" dirty="0"/>
            <a:t>Site of Care: Payer Considerations</a:t>
          </a:r>
        </a:p>
      </dgm:t>
    </dgm:pt>
    <dgm:pt modelId="{757C663B-F15D-4698-9258-1DBA6A534D2A}" type="parTrans" cxnId="{34E524F6-9B56-42FF-A4EF-FEFE7034EBEF}">
      <dgm:prSet/>
      <dgm:spPr/>
      <dgm:t>
        <a:bodyPr/>
        <a:lstStyle/>
        <a:p>
          <a:endParaRPr lang="en-US"/>
        </a:p>
      </dgm:t>
    </dgm:pt>
    <dgm:pt modelId="{4F6CC555-3EC3-4B37-A263-E4623CB9A347}" type="sibTrans" cxnId="{34E524F6-9B56-42FF-A4EF-FEFE7034EBEF}">
      <dgm:prSet/>
      <dgm:spPr/>
      <dgm:t>
        <a:bodyPr/>
        <a:lstStyle/>
        <a:p>
          <a:endParaRPr lang="en-US"/>
        </a:p>
      </dgm:t>
    </dgm:pt>
    <dgm:pt modelId="{080623BF-5786-4793-A57D-5C05B25F6C28}">
      <dgm:prSet/>
      <dgm:spPr/>
      <dgm:t>
        <a:bodyPr/>
        <a:lstStyle/>
        <a:p>
          <a:r>
            <a:rPr lang="en-US" dirty="0"/>
            <a:t>Site of Care: Patient Considerations</a:t>
          </a:r>
        </a:p>
      </dgm:t>
    </dgm:pt>
    <dgm:pt modelId="{861CD6FD-D95E-4946-97D6-F19871783800}" type="parTrans" cxnId="{3623DB6E-E84D-491B-B045-35F1E582BF1B}">
      <dgm:prSet/>
      <dgm:spPr/>
      <dgm:t>
        <a:bodyPr/>
        <a:lstStyle/>
        <a:p>
          <a:endParaRPr lang="en-US"/>
        </a:p>
      </dgm:t>
    </dgm:pt>
    <dgm:pt modelId="{5D68EA0A-773E-466D-8001-4B86124B5554}" type="sibTrans" cxnId="{3623DB6E-E84D-491B-B045-35F1E582BF1B}">
      <dgm:prSet/>
      <dgm:spPr/>
      <dgm:t>
        <a:bodyPr/>
        <a:lstStyle/>
        <a:p>
          <a:endParaRPr lang="en-US"/>
        </a:p>
      </dgm:t>
    </dgm:pt>
    <dgm:pt modelId="{8F8DF218-FF93-4F9D-A2A9-B906938DCEA9}">
      <dgm:prSet/>
      <dgm:spPr/>
      <dgm:t>
        <a:bodyPr/>
        <a:lstStyle/>
        <a:p>
          <a:r>
            <a:rPr lang="en-US" dirty="0"/>
            <a:t>Site of Care: Health System Considerations</a:t>
          </a:r>
        </a:p>
      </dgm:t>
    </dgm:pt>
    <dgm:pt modelId="{E2E3B166-8EC6-4C00-8187-7E27798DECFF}" type="parTrans" cxnId="{9DAAF71F-2AFE-4D23-9CBB-0257EB9DF056}">
      <dgm:prSet/>
      <dgm:spPr/>
      <dgm:t>
        <a:bodyPr/>
        <a:lstStyle/>
        <a:p>
          <a:endParaRPr lang="en-US"/>
        </a:p>
      </dgm:t>
    </dgm:pt>
    <dgm:pt modelId="{2F015E6F-1284-4833-8AA0-8ECA884E43AE}" type="sibTrans" cxnId="{9DAAF71F-2AFE-4D23-9CBB-0257EB9DF056}">
      <dgm:prSet/>
      <dgm:spPr/>
      <dgm:t>
        <a:bodyPr/>
        <a:lstStyle/>
        <a:p>
          <a:endParaRPr lang="en-US"/>
        </a:p>
      </dgm:t>
    </dgm:pt>
    <dgm:pt modelId="{52C40418-2B03-4815-8804-5021A587193B}">
      <dgm:prSet/>
      <dgm:spPr/>
      <dgm:t>
        <a:bodyPr/>
        <a:lstStyle/>
        <a:p>
          <a:r>
            <a:rPr lang="en-US" b="0" i="0" u="none" strike="noStrike" baseline="0" dirty="0">
              <a:solidFill>
                <a:schemeClr val="tx2"/>
              </a:solidFill>
              <a:latin typeface="Calibri" panose="020F0502020204030204" pitchFamily="34" charset="0"/>
            </a:rPr>
            <a:t>Potential inability to adjust dosages in response to emergent laboratory or clinical findings </a:t>
          </a:r>
          <a:endParaRPr lang="en-US" dirty="0">
            <a:solidFill>
              <a:schemeClr val="tx2"/>
            </a:solidFill>
          </a:endParaRPr>
        </a:p>
      </dgm:t>
    </dgm:pt>
    <dgm:pt modelId="{A86F147B-330C-4F8F-90DB-206567DE148C}" type="parTrans" cxnId="{6C57B3BB-2FB3-4504-8F84-04849896BBFD}">
      <dgm:prSet/>
      <dgm:spPr/>
      <dgm:t>
        <a:bodyPr/>
        <a:lstStyle/>
        <a:p>
          <a:endParaRPr lang="en-US"/>
        </a:p>
      </dgm:t>
    </dgm:pt>
    <dgm:pt modelId="{07738568-04AA-430F-BFD2-4B78006E7582}" type="sibTrans" cxnId="{6C57B3BB-2FB3-4504-8F84-04849896BBFD}">
      <dgm:prSet/>
      <dgm:spPr/>
      <dgm:t>
        <a:bodyPr/>
        <a:lstStyle/>
        <a:p>
          <a:endParaRPr lang="en-US"/>
        </a:p>
      </dgm:t>
    </dgm:pt>
    <dgm:pt modelId="{1C98385F-6AD8-434C-87D3-5568B831DEED}">
      <dgm:prSet/>
      <dgm:spPr/>
      <dgm:t>
        <a:bodyPr/>
        <a:lstStyle/>
        <a:p>
          <a:r>
            <a:rPr lang="en-US" b="0" i="0" u="none" strike="noStrike" baseline="0" dirty="0">
              <a:solidFill>
                <a:schemeClr val="tx2"/>
              </a:solidFill>
              <a:latin typeface="Calibri" panose="020F0502020204030204" pitchFamily="34" charset="0"/>
            </a:rPr>
            <a:t>Potential delays in discharge coordinating care </a:t>
          </a:r>
        </a:p>
      </dgm:t>
    </dgm:pt>
    <dgm:pt modelId="{E76A19FD-FFB2-4A9C-BF82-37465000AEA5}" type="parTrans" cxnId="{0FC523B5-D56D-45EA-9B5F-031196FF4F31}">
      <dgm:prSet/>
      <dgm:spPr/>
      <dgm:t>
        <a:bodyPr/>
        <a:lstStyle/>
        <a:p>
          <a:endParaRPr lang="en-US"/>
        </a:p>
      </dgm:t>
    </dgm:pt>
    <dgm:pt modelId="{04C8F397-A0F3-4994-9F59-A558E74850B7}" type="sibTrans" cxnId="{0FC523B5-D56D-45EA-9B5F-031196FF4F31}">
      <dgm:prSet/>
      <dgm:spPr/>
      <dgm:t>
        <a:bodyPr/>
        <a:lstStyle/>
        <a:p>
          <a:endParaRPr lang="en-US"/>
        </a:p>
      </dgm:t>
    </dgm:pt>
    <dgm:pt modelId="{24C1089C-13BC-4F2A-9B3E-D435EEF823DE}">
      <dgm:prSet/>
      <dgm:spPr/>
      <dgm:t>
        <a:bodyPr/>
        <a:lstStyle/>
        <a:p>
          <a:r>
            <a:rPr lang="en-US" b="0" i="0" u="none" strike="noStrike" baseline="0" dirty="0">
              <a:solidFill>
                <a:schemeClr val="tx2"/>
              </a:solidFill>
              <a:latin typeface="Calibri" panose="020F0502020204030204" pitchFamily="34" charset="0"/>
            </a:rPr>
            <a:t>Differences between health system formularies and payers</a:t>
          </a:r>
        </a:p>
      </dgm:t>
    </dgm:pt>
    <dgm:pt modelId="{453C4931-B93D-483B-9F14-DD813705C527}" type="parTrans" cxnId="{28FDA518-43F0-4846-8722-4617F3C37116}">
      <dgm:prSet/>
      <dgm:spPr/>
      <dgm:t>
        <a:bodyPr/>
        <a:lstStyle/>
        <a:p>
          <a:endParaRPr lang="en-US"/>
        </a:p>
      </dgm:t>
    </dgm:pt>
    <dgm:pt modelId="{EF0796D4-7472-4319-AD09-ECE0DD6F8185}" type="sibTrans" cxnId="{28FDA518-43F0-4846-8722-4617F3C37116}">
      <dgm:prSet/>
      <dgm:spPr/>
      <dgm:t>
        <a:bodyPr/>
        <a:lstStyle/>
        <a:p>
          <a:endParaRPr lang="en-US"/>
        </a:p>
      </dgm:t>
    </dgm:pt>
    <dgm:pt modelId="{D13AA0AF-BBAC-4655-8091-D4E1EB49C73D}">
      <dgm:prSet/>
      <dgm:spPr/>
      <dgm:t>
        <a:bodyPr/>
        <a:lstStyle/>
        <a:p>
          <a:r>
            <a:rPr lang="en-US" dirty="0">
              <a:solidFill>
                <a:schemeClr val="tx2"/>
              </a:solidFill>
            </a:rPr>
            <a:t>Aligns payment of medications at similar rate regardless of site of care</a:t>
          </a:r>
        </a:p>
      </dgm:t>
    </dgm:pt>
    <dgm:pt modelId="{21E36759-A12B-4D49-86FD-F102B0D224A6}" type="sibTrans" cxnId="{93CD92E3-7EAB-4F1D-8B92-3E216F3172C2}">
      <dgm:prSet/>
      <dgm:spPr/>
      <dgm:t>
        <a:bodyPr/>
        <a:lstStyle/>
        <a:p>
          <a:endParaRPr lang="en-US"/>
        </a:p>
      </dgm:t>
    </dgm:pt>
    <dgm:pt modelId="{E11B2E1D-86C8-4BFB-AD83-0906F95FF0F3}" type="parTrans" cxnId="{93CD92E3-7EAB-4F1D-8B92-3E216F3172C2}">
      <dgm:prSet/>
      <dgm:spPr/>
      <dgm:t>
        <a:bodyPr/>
        <a:lstStyle/>
        <a:p>
          <a:endParaRPr lang="en-US"/>
        </a:p>
      </dgm:t>
    </dgm:pt>
    <dgm:pt modelId="{AC7DA14F-DBE2-48AC-91E2-970169E2D6AF}">
      <dgm:prSet/>
      <dgm:spPr/>
      <dgm:t>
        <a:bodyPr/>
        <a:lstStyle/>
        <a:p>
          <a:r>
            <a:rPr lang="en-US" b="0" i="0" u="none" strike="noStrike" baseline="0" dirty="0">
              <a:solidFill>
                <a:schemeClr val="tx2"/>
              </a:solidFill>
              <a:latin typeface="Calibri" panose="020F0502020204030204" pitchFamily="34" charset="0"/>
            </a:rPr>
            <a:t>Improved flexibility to receive infusion at convenient location/time to meet patient needs</a:t>
          </a:r>
        </a:p>
      </dgm:t>
    </dgm:pt>
    <dgm:pt modelId="{F3FBD6F9-CC06-4C6E-9594-D198BDCEFBFA}" type="parTrans" cxnId="{7D4C4E40-7D4D-4D61-A15D-A209B308A45D}">
      <dgm:prSet/>
      <dgm:spPr/>
      <dgm:t>
        <a:bodyPr/>
        <a:lstStyle/>
        <a:p>
          <a:endParaRPr lang="en-US"/>
        </a:p>
      </dgm:t>
    </dgm:pt>
    <dgm:pt modelId="{9D25E405-6B6F-42BC-9B36-3F189880210A}" type="sibTrans" cxnId="{7D4C4E40-7D4D-4D61-A15D-A209B308A45D}">
      <dgm:prSet/>
      <dgm:spPr/>
      <dgm:t>
        <a:bodyPr/>
        <a:lstStyle/>
        <a:p>
          <a:endParaRPr lang="en-US"/>
        </a:p>
      </dgm:t>
    </dgm:pt>
    <dgm:pt modelId="{55F139B9-50C7-473F-AC2D-CFDB144D7354}">
      <dgm:prSet/>
      <dgm:spPr/>
      <dgm:t>
        <a:bodyPr/>
        <a:lstStyle/>
        <a:p>
          <a:r>
            <a:rPr lang="en-US" dirty="0">
              <a:solidFill>
                <a:schemeClr val="tx2"/>
              </a:solidFill>
            </a:rPr>
            <a:t>Evolve provider contracting and alternative payment models to support appropriate reimbursements</a:t>
          </a:r>
        </a:p>
      </dgm:t>
    </dgm:pt>
    <dgm:pt modelId="{7E68090D-D77F-4FF3-9704-154096BB81E8}" type="parTrans" cxnId="{528EEE47-51ED-4DF5-8A8C-A6F01507A49A}">
      <dgm:prSet/>
      <dgm:spPr/>
      <dgm:t>
        <a:bodyPr/>
        <a:lstStyle/>
        <a:p>
          <a:endParaRPr lang="en-US"/>
        </a:p>
      </dgm:t>
    </dgm:pt>
    <dgm:pt modelId="{65BAE8D6-3330-4642-9095-0E4610784A2F}" type="sibTrans" cxnId="{528EEE47-51ED-4DF5-8A8C-A6F01507A49A}">
      <dgm:prSet/>
      <dgm:spPr/>
      <dgm:t>
        <a:bodyPr/>
        <a:lstStyle/>
        <a:p>
          <a:endParaRPr lang="en-US"/>
        </a:p>
      </dgm:t>
    </dgm:pt>
    <dgm:pt modelId="{10414863-B2DD-4B76-B92A-AD7829A0077F}">
      <dgm:prSet/>
      <dgm:spPr/>
      <dgm:t>
        <a:bodyPr/>
        <a:lstStyle/>
        <a:p>
          <a:r>
            <a:rPr lang="en-US" dirty="0">
              <a:solidFill>
                <a:schemeClr val="tx2"/>
              </a:solidFill>
            </a:rPr>
            <a:t>Offer first dose administration policy to ensure no adverse effect to newly prescribed therapy </a:t>
          </a:r>
        </a:p>
      </dgm:t>
    </dgm:pt>
    <dgm:pt modelId="{5966FBD9-64B0-4407-BEE6-683D309B4519}" type="parTrans" cxnId="{AD8259CB-BC28-48C8-8D94-D1EDB0980DCF}">
      <dgm:prSet/>
      <dgm:spPr/>
      <dgm:t>
        <a:bodyPr/>
        <a:lstStyle/>
        <a:p>
          <a:endParaRPr lang="en-US"/>
        </a:p>
      </dgm:t>
    </dgm:pt>
    <dgm:pt modelId="{D458BB35-8F5E-4036-A480-0415ADFAB765}" type="sibTrans" cxnId="{AD8259CB-BC28-48C8-8D94-D1EDB0980DCF}">
      <dgm:prSet/>
      <dgm:spPr/>
      <dgm:t>
        <a:bodyPr/>
        <a:lstStyle/>
        <a:p>
          <a:endParaRPr lang="en-US"/>
        </a:p>
      </dgm:t>
    </dgm:pt>
    <dgm:pt modelId="{FFF8D851-76FD-4B1A-834C-33625B9A7E6F}">
      <dgm:prSet/>
      <dgm:spPr/>
      <dgm:t>
        <a:bodyPr/>
        <a:lstStyle/>
        <a:p>
          <a:r>
            <a:rPr lang="en-US" dirty="0">
              <a:solidFill>
                <a:schemeClr val="tx2"/>
              </a:solidFill>
            </a:rPr>
            <a:t>Changes to patient’s cost share and timing of payment</a:t>
          </a:r>
        </a:p>
      </dgm:t>
    </dgm:pt>
    <dgm:pt modelId="{C8E98A01-E7B3-4B62-AB67-7AAACF507927}" type="parTrans" cxnId="{AE562CD1-17FD-479C-B6FF-5115AF877FB8}">
      <dgm:prSet/>
      <dgm:spPr/>
      <dgm:t>
        <a:bodyPr/>
        <a:lstStyle/>
        <a:p>
          <a:endParaRPr lang="en-US"/>
        </a:p>
      </dgm:t>
    </dgm:pt>
    <dgm:pt modelId="{D2C96926-EF1A-49FE-8C7E-6375A50ED6A7}" type="sibTrans" cxnId="{AE562CD1-17FD-479C-B6FF-5115AF877FB8}">
      <dgm:prSet/>
      <dgm:spPr/>
      <dgm:t>
        <a:bodyPr/>
        <a:lstStyle/>
        <a:p>
          <a:endParaRPr lang="en-US"/>
        </a:p>
      </dgm:t>
    </dgm:pt>
    <dgm:pt modelId="{09990134-84C3-4FB3-B95F-220D4AA8C889}">
      <dgm:prSet/>
      <dgm:spPr/>
      <dgm:t>
        <a:bodyPr/>
        <a:lstStyle/>
        <a:p>
          <a:r>
            <a:rPr lang="en-US" dirty="0">
              <a:solidFill>
                <a:schemeClr val="tx2"/>
              </a:solidFill>
            </a:rPr>
            <a:t>Allow for medical necessity exceptions for extenuating circumstances</a:t>
          </a:r>
        </a:p>
      </dgm:t>
    </dgm:pt>
    <dgm:pt modelId="{CF749176-5116-46B3-A23D-F7834627BD7D}" type="parTrans" cxnId="{976E437B-FE24-4AE0-926D-7162720F4FEB}">
      <dgm:prSet/>
      <dgm:spPr/>
      <dgm:t>
        <a:bodyPr/>
        <a:lstStyle/>
        <a:p>
          <a:endParaRPr lang="en-US"/>
        </a:p>
      </dgm:t>
    </dgm:pt>
    <dgm:pt modelId="{86766E75-EC78-49E0-819B-8EA0A783A5EA}" type="sibTrans" cxnId="{976E437B-FE24-4AE0-926D-7162720F4FEB}">
      <dgm:prSet/>
      <dgm:spPr/>
      <dgm:t>
        <a:bodyPr/>
        <a:lstStyle/>
        <a:p>
          <a:endParaRPr lang="en-US"/>
        </a:p>
      </dgm:t>
    </dgm:pt>
    <dgm:pt modelId="{3214B284-D3D3-4B06-A783-A28DD11FDD59}">
      <dgm:prSet/>
      <dgm:spPr/>
      <dgm:t>
        <a:bodyPr/>
        <a:lstStyle/>
        <a:p>
          <a:r>
            <a:rPr lang="en-US" b="0" i="0" u="none" strike="noStrike" baseline="0" dirty="0">
              <a:solidFill>
                <a:schemeClr val="tx2"/>
              </a:solidFill>
              <a:latin typeface="Calibri" panose="020F0502020204030204" pitchFamily="34" charset="0"/>
            </a:rPr>
            <a:t>Appointment disruption if the drug is not available or lab tests require a dosage change </a:t>
          </a:r>
        </a:p>
      </dgm:t>
    </dgm:pt>
    <dgm:pt modelId="{6CB175EB-0B42-4298-84E8-18814F866AD1}" type="parTrans" cxnId="{7AC2CDC6-2EB0-4658-A7D7-027E9B7E9111}">
      <dgm:prSet/>
      <dgm:spPr/>
      <dgm:t>
        <a:bodyPr/>
        <a:lstStyle/>
        <a:p>
          <a:endParaRPr lang="en-US"/>
        </a:p>
      </dgm:t>
    </dgm:pt>
    <dgm:pt modelId="{C72964A3-F913-4533-924F-215E39731F4B}" type="sibTrans" cxnId="{7AC2CDC6-2EB0-4658-A7D7-027E9B7E9111}">
      <dgm:prSet/>
      <dgm:spPr/>
      <dgm:t>
        <a:bodyPr/>
        <a:lstStyle/>
        <a:p>
          <a:endParaRPr lang="en-US"/>
        </a:p>
      </dgm:t>
    </dgm:pt>
    <dgm:pt modelId="{318AB3C3-E8B1-43A6-BE6A-6B756CFC0B63}">
      <dgm:prSet/>
      <dgm:spPr/>
      <dgm:t>
        <a:bodyPr/>
        <a:lstStyle/>
        <a:p>
          <a:r>
            <a:rPr lang="en-US" b="0" i="0" u="none" strike="noStrike" baseline="0" dirty="0">
              <a:solidFill>
                <a:schemeClr val="tx2"/>
              </a:solidFill>
              <a:latin typeface="Calibri" panose="020F0502020204030204" pitchFamily="34" charset="0"/>
            </a:rPr>
            <a:t>Reduced risk of infection for vulnerable patients by moving care outside health systems </a:t>
          </a:r>
        </a:p>
      </dgm:t>
    </dgm:pt>
    <dgm:pt modelId="{35283957-A2D2-44E0-B108-D0D6293AA322}" type="parTrans" cxnId="{8A0C7543-8935-4311-AF8A-E049CEA9A515}">
      <dgm:prSet/>
      <dgm:spPr/>
      <dgm:t>
        <a:bodyPr/>
        <a:lstStyle/>
        <a:p>
          <a:endParaRPr lang="en-US"/>
        </a:p>
      </dgm:t>
    </dgm:pt>
    <dgm:pt modelId="{7CCA80BC-F987-447F-BF34-BBCB30649D0A}" type="sibTrans" cxnId="{8A0C7543-8935-4311-AF8A-E049CEA9A515}">
      <dgm:prSet/>
      <dgm:spPr/>
      <dgm:t>
        <a:bodyPr/>
        <a:lstStyle/>
        <a:p>
          <a:endParaRPr lang="en-US"/>
        </a:p>
      </dgm:t>
    </dgm:pt>
    <dgm:pt modelId="{3FD2ECDE-C883-4CCF-9846-1CCEB8CADD04}">
      <dgm:prSet/>
      <dgm:spPr/>
      <dgm:t>
        <a:bodyPr/>
        <a:lstStyle/>
        <a:p>
          <a:r>
            <a:rPr lang="en-US" b="0" i="0" u="none" strike="noStrike" baseline="0" dirty="0">
              <a:solidFill>
                <a:schemeClr val="tx2"/>
              </a:solidFill>
              <a:latin typeface="Calibri" panose="020F0502020204030204" pitchFamily="34" charset="0"/>
            </a:rPr>
            <a:t>Proper drug handling and storage concerns outside health system</a:t>
          </a:r>
        </a:p>
      </dgm:t>
    </dgm:pt>
    <dgm:pt modelId="{68CFC24F-79AB-46F2-9997-AEFCD653911A}" type="parTrans" cxnId="{5E4C81B2-3C2C-487C-B7C4-B11D6A3C349C}">
      <dgm:prSet/>
      <dgm:spPr/>
      <dgm:t>
        <a:bodyPr/>
        <a:lstStyle/>
        <a:p>
          <a:endParaRPr lang="en-US"/>
        </a:p>
      </dgm:t>
    </dgm:pt>
    <dgm:pt modelId="{7E745792-614C-4572-8743-1CB912B00883}" type="sibTrans" cxnId="{5E4C81B2-3C2C-487C-B7C4-B11D6A3C349C}">
      <dgm:prSet/>
      <dgm:spPr/>
      <dgm:t>
        <a:bodyPr/>
        <a:lstStyle/>
        <a:p>
          <a:endParaRPr lang="en-US"/>
        </a:p>
      </dgm:t>
    </dgm:pt>
    <dgm:pt modelId="{CA9F6D50-852B-4572-B4CD-0A6BFD227D13}" type="pres">
      <dgm:prSet presAssocID="{68198434-EC45-46C5-9C8C-4C21DA500DA4}" presName="linear" presStyleCnt="0">
        <dgm:presLayoutVars>
          <dgm:dir/>
          <dgm:animLvl val="lvl"/>
          <dgm:resizeHandles val="exact"/>
        </dgm:presLayoutVars>
      </dgm:prSet>
      <dgm:spPr/>
    </dgm:pt>
    <dgm:pt modelId="{E69E6DFC-1D7E-49B8-818B-9D7794ECBBF8}" type="pres">
      <dgm:prSet presAssocID="{080623BF-5786-4793-A57D-5C05B25F6C28}" presName="parentLin" presStyleCnt="0"/>
      <dgm:spPr/>
    </dgm:pt>
    <dgm:pt modelId="{EAFFA906-38B7-4492-BD22-40E66BED7156}" type="pres">
      <dgm:prSet presAssocID="{080623BF-5786-4793-A57D-5C05B25F6C28}" presName="parentLeftMargin" presStyleLbl="node1" presStyleIdx="0" presStyleCnt="3"/>
      <dgm:spPr/>
    </dgm:pt>
    <dgm:pt modelId="{F0966871-7C41-413A-B12A-C1AE3AFB873D}" type="pres">
      <dgm:prSet presAssocID="{080623BF-5786-4793-A57D-5C05B25F6C28}" presName="parentText" presStyleLbl="node1" presStyleIdx="0" presStyleCnt="3" custScaleY="60965" custLinFactNeighborX="-3817" custLinFactNeighborY="-37593">
        <dgm:presLayoutVars>
          <dgm:chMax val="0"/>
          <dgm:bulletEnabled val="1"/>
        </dgm:presLayoutVars>
      </dgm:prSet>
      <dgm:spPr/>
    </dgm:pt>
    <dgm:pt modelId="{4CEB0515-B1A0-4846-B7DD-FA03FFF0C8D6}" type="pres">
      <dgm:prSet presAssocID="{080623BF-5786-4793-A57D-5C05B25F6C28}" presName="negativeSpace" presStyleCnt="0"/>
      <dgm:spPr/>
    </dgm:pt>
    <dgm:pt modelId="{0A1B8C05-601C-4720-A5C4-6FCCA59222D0}" type="pres">
      <dgm:prSet presAssocID="{080623BF-5786-4793-A57D-5C05B25F6C28}" presName="childText" presStyleLbl="conFgAcc1" presStyleIdx="0" presStyleCnt="3" custScaleY="34547" custLinFactNeighborX="-384" custLinFactNeighborY="2306">
        <dgm:presLayoutVars>
          <dgm:bulletEnabled val="1"/>
        </dgm:presLayoutVars>
      </dgm:prSet>
      <dgm:spPr/>
    </dgm:pt>
    <dgm:pt modelId="{F65CA5ED-5703-404D-9DCA-EC2ADFF991B4}" type="pres">
      <dgm:prSet presAssocID="{5D68EA0A-773E-466D-8001-4B86124B5554}" presName="spaceBetweenRectangles" presStyleCnt="0"/>
      <dgm:spPr/>
    </dgm:pt>
    <dgm:pt modelId="{B4FF572B-9418-48A0-8913-386A29FAC62F}" type="pres">
      <dgm:prSet presAssocID="{8F8DF218-FF93-4F9D-A2A9-B906938DCEA9}" presName="parentLin" presStyleCnt="0"/>
      <dgm:spPr/>
    </dgm:pt>
    <dgm:pt modelId="{355E3BE2-8FAA-4227-8E79-9D5E7D969342}" type="pres">
      <dgm:prSet presAssocID="{8F8DF218-FF93-4F9D-A2A9-B906938DCEA9}" presName="parentLeftMargin" presStyleLbl="node1" presStyleIdx="0" presStyleCnt="3"/>
      <dgm:spPr/>
    </dgm:pt>
    <dgm:pt modelId="{45FC8B0B-7840-493A-9B8A-DB983C1889CC}" type="pres">
      <dgm:prSet presAssocID="{8F8DF218-FF93-4F9D-A2A9-B906938DCEA9}" presName="parentText" presStyleLbl="node1" presStyleIdx="1" presStyleCnt="3" custScaleY="63258" custLinFactNeighborX="6419" custLinFactNeighborY="-33402">
        <dgm:presLayoutVars>
          <dgm:chMax val="0"/>
          <dgm:bulletEnabled val="1"/>
        </dgm:presLayoutVars>
      </dgm:prSet>
      <dgm:spPr/>
    </dgm:pt>
    <dgm:pt modelId="{EF3EC836-3B9A-47BC-8C9D-8BE450E1ECBE}" type="pres">
      <dgm:prSet presAssocID="{8F8DF218-FF93-4F9D-A2A9-B906938DCEA9}" presName="negativeSpace" presStyleCnt="0"/>
      <dgm:spPr/>
    </dgm:pt>
    <dgm:pt modelId="{EDADB99E-1984-4C6A-ADA8-590F6CBB5E2A}" type="pres">
      <dgm:prSet presAssocID="{8F8DF218-FF93-4F9D-A2A9-B906938DCEA9}" presName="childText" presStyleLbl="conFgAcc1" presStyleIdx="1" presStyleCnt="3" custScaleY="35342" custLinFactNeighborY="-53554">
        <dgm:presLayoutVars>
          <dgm:bulletEnabled val="1"/>
        </dgm:presLayoutVars>
      </dgm:prSet>
      <dgm:spPr/>
    </dgm:pt>
    <dgm:pt modelId="{2FF8C6A4-B83E-4AA7-9D1E-53F0661074DE}" type="pres">
      <dgm:prSet presAssocID="{2F015E6F-1284-4833-8AA0-8ECA884E43AE}" presName="spaceBetweenRectangles" presStyleCnt="0"/>
      <dgm:spPr/>
    </dgm:pt>
    <dgm:pt modelId="{18A25154-6D60-4B13-8056-423D93F098AA}" type="pres">
      <dgm:prSet presAssocID="{2A8112F3-7047-4E13-BF78-2AF4B72BB4D9}" presName="parentLin" presStyleCnt="0"/>
      <dgm:spPr/>
    </dgm:pt>
    <dgm:pt modelId="{982E4837-C9B0-4AE8-8AF5-A45854EC4DD9}" type="pres">
      <dgm:prSet presAssocID="{2A8112F3-7047-4E13-BF78-2AF4B72BB4D9}" presName="parentLeftMargin" presStyleLbl="node1" presStyleIdx="1" presStyleCnt="3"/>
      <dgm:spPr/>
    </dgm:pt>
    <dgm:pt modelId="{B6403FD6-3B48-4D82-ABEF-634183D0692B}" type="pres">
      <dgm:prSet presAssocID="{2A8112F3-7047-4E13-BF78-2AF4B72BB4D9}" presName="parentText" presStyleLbl="node1" presStyleIdx="2" presStyleCnt="3" custScaleY="54933" custLinFactNeighborX="15354" custLinFactNeighborY="-34249">
        <dgm:presLayoutVars>
          <dgm:chMax val="0"/>
          <dgm:bulletEnabled val="1"/>
        </dgm:presLayoutVars>
      </dgm:prSet>
      <dgm:spPr/>
    </dgm:pt>
    <dgm:pt modelId="{52CDFD96-5A02-4470-91DC-34749964AA66}" type="pres">
      <dgm:prSet presAssocID="{2A8112F3-7047-4E13-BF78-2AF4B72BB4D9}" presName="negativeSpace" presStyleCnt="0"/>
      <dgm:spPr/>
    </dgm:pt>
    <dgm:pt modelId="{A5252EDF-CE1C-43E9-BE64-C845DDD5FE97}" type="pres">
      <dgm:prSet presAssocID="{2A8112F3-7047-4E13-BF78-2AF4B72BB4D9}" presName="childText" presStyleLbl="conFgAcc1" presStyleIdx="2" presStyleCnt="3" custScaleY="40243" custLinFactNeighborY="-32996">
        <dgm:presLayoutVars>
          <dgm:bulletEnabled val="1"/>
        </dgm:presLayoutVars>
      </dgm:prSet>
      <dgm:spPr/>
    </dgm:pt>
  </dgm:ptLst>
  <dgm:cxnLst>
    <dgm:cxn modelId="{513E3910-F357-42AF-A438-267314F8D2B8}" type="presOf" srcId="{080623BF-5786-4793-A57D-5C05B25F6C28}" destId="{F0966871-7C41-413A-B12A-C1AE3AFB873D}" srcOrd="1" destOrd="0" presId="urn:microsoft.com/office/officeart/2005/8/layout/list1"/>
    <dgm:cxn modelId="{28FDA518-43F0-4846-8722-4617F3C37116}" srcId="{8F8DF218-FF93-4F9D-A2A9-B906938DCEA9}" destId="{24C1089C-13BC-4F2A-9B3E-D435EEF823DE}" srcOrd="3" destOrd="0" parTransId="{453C4931-B93D-483B-9F14-DD813705C527}" sibTransId="{EF0796D4-7472-4319-AD09-ECE0DD6F8185}"/>
    <dgm:cxn modelId="{5E60E118-FC1E-4D8F-9632-5B3C4CE21AE9}" type="presOf" srcId="{AC7DA14F-DBE2-48AC-91E2-970169E2D6AF}" destId="{0A1B8C05-601C-4720-A5C4-6FCCA59222D0}" srcOrd="0" destOrd="2" presId="urn:microsoft.com/office/officeart/2005/8/layout/list1"/>
    <dgm:cxn modelId="{9DAAF71F-2AFE-4D23-9CBB-0257EB9DF056}" srcId="{68198434-EC45-46C5-9C8C-4C21DA500DA4}" destId="{8F8DF218-FF93-4F9D-A2A9-B906938DCEA9}" srcOrd="1" destOrd="0" parTransId="{E2E3B166-8EC6-4C00-8187-7E27798DECFF}" sibTransId="{2F015E6F-1284-4833-8AA0-8ECA884E43AE}"/>
    <dgm:cxn modelId="{D497FB28-ADEA-42B6-9FCA-277B3AF40713}" type="presOf" srcId="{55F139B9-50C7-473F-AC2D-CFDB144D7354}" destId="{A5252EDF-CE1C-43E9-BE64-C845DDD5FE97}" srcOrd="0" destOrd="1" presId="urn:microsoft.com/office/officeart/2005/8/layout/list1"/>
    <dgm:cxn modelId="{0BB2953C-7C8D-4459-954E-70D32888F1F2}" type="presOf" srcId="{68198434-EC45-46C5-9C8C-4C21DA500DA4}" destId="{CA9F6D50-852B-4572-B4CD-0A6BFD227D13}" srcOrd="0" destOrd="0" presId="urn:microsoft.com/office/officeart/2005/8/layout/list1"/>
    <dgm:cxn modelId="{7D4C4E40-7D4D-4D61-A15D-A209B308A45D}" srcId="{080623BF-5786-4793-A57D-5C05B25F6C28}" destId="{AC7DA14F-DBE2-48AC-91E2-970169E2D6AF}" srcOrd="2" destOrd="0" parTransId="{F3FBD6F9-CC06-4C6E-9594-D198BDCEFBFA}" sibTransId="{9D25E405-6B6F-42BC-9B36-3F189880210A}"/>
    <dgm:cxn modelId="{3F77E841-2581-4B9E-A7E7-73D5B4AA0E76}" type="presOf" srcId="{09990134-84C3-4FB3-B95F-220D4AA8C889}" destId="{A5252EDF-CE1C-43E9-BE64-C845DDD5FE97}" srcOrd="0" destOrd="3" presId="urn:microsoft.com/office/officeart/2005/8/layout/list1"/>
    <dgm:cxn modelId="{8A0C7543-8935-4311-AF8A-E049CEA9A515}" srcId="{080623BF-5786-4793-A57D-5C05B25F6C28}" destId="{318AB3C3-E8B1-43A6-BE6A-6B756CFC0B63}" srcOrd="3" destOrd="0" parTransId="{35283957-A2D2-44E0-B108-D0D6293AA322}" sibTransId="{7CCA80BC-F987-447F-BF34-BBCB30649D0A}"/>
    <dgm:cxn modelId="{2AC6D544-9042-4235-BD52-B0C724FD64E7}" type="presOf" srcId="{318AB3C3-E8B1-43A6-BE6A-6B756CFC0B63}" destId="{0A1B8C05-601C-4720-A5C4-6FCCA59222D0}" srcOrd="0" destOrd="3" presId="urn:microsoft.com/office/officeart/2005/8/layout/list1"/>
    <dgm:cxn modelId="{6218E745-8B13-431F-8531-8968C051111D}" type="presOf" srcId="{FFF8D851-76FD-4B1A-834C-33625B9A7E6F}" destId="{0A1B8C05-601C-4720-A5C4-6FCCA59222D0}" srcOrd="0" destOrd="0" presId="urn:microsoft.com/office/officeart/2005/8/layout/list1"/>
    <dgm:cxn modelId="{971EA666-6B69-4A76-B41A-049FE599AEBD}" type="presOf" srcId="{10414863-B2DD-4B76-B92A-AD7829A0077F}" destId="{A5252EDF-CE1C-43E9-BE64-C845DDD5FE97}" srcOrd="0" destOrd="2" presId="urn:microsoft.com/office/officeart/2005/8/layout/list1"/>
    <dgm:cxn modelId="{528EEE47-51ED-4DF5-8A8C-A6F01507A49A}" srcId="{2A8112F3-7047-4E13-BF78-2AF4B72BB4D9}" destId="{55F139B9-50C7-473F-AC2D-CFDB144D7354}" srcOrd="1" destOrd="0" parTransId="{7E68090D-D77F-4FF3-9704-154096BB81E8}" sibTransId="{65BAE8D6-3330-4642-9095-0E4610784A2F}"/>
    <dgm:cxn modelId="{3623DB6E-E84D-491B-B045-35F1E582BF1B}" srcId="{68198434-EC45-46C5-9C8C-4C21DA500DA4}" destId="{080623BF-5786-4793-A57D-5C05B25F6C28}" srcOrd="0" destOrd="0" parTransId="{861CD6FD-D95E-4946-97D6-F19871783800}" sibTransId="{5D68EA0A-773E-466D-8001-4B86124B5554}"/>
    <dgm:cxn modelId="{EA241171-F14A-431A-A92D-A288C51C148E}" type="presOf" srcId="{D13AA0AF-BBAC-4655-8091-D4E1EB49C73D}" destId="{A5252EDF-CE1C-43E9-BE64-C845DDD5FE97}" srcOrd="0" destOrd="0" presId="urn:microsoft.com/office/officeart/2005/8/layout/list1"/>
    <dgm:cxn modelId="{2A0F6457-5C36-44D8-A828-7CD5C59A60C0}" type="presOf" srcId="{3214B284-D3D3-4B06-A783-A28DD11FDD59}" destId="{0A1B8C05-601C-4720-A5C4-6FCCA59222D0}" srcOrd="0" destOrd="1" presId="urn:microsoft.com/office/officeart/2005/8/layout/list1"/>
    <dgm:cxn modelId="{976E437B-FE24-4AE0-926D-7162720F4FEB}" srcId="{2A8112F3-7047-4E13-BF78-2AF4B72BB4D9}" destId="{09990134-84C3-4FB3-B95F-220D4AA8C889}" srcOrd="3" destOrd="0" parTransId="{CF749176-5116-46B3-A23D-F7834627BD7D}" sibTransId="{86766E75-EC78-49E0-819B-8EA0A783A5EA}"/>
    <dgm:cxn modelId="{E0D74280-8B1C-4CB9-9C0B-F48F0BAD48C6}" type="presOf" srcId="{3FD2ECDE-C883-4CCF-9846-1CCEB8CADD04}" destId="{EDADB99E-1984-4C6A-ADA8-590F6CBB5E2A}" srcOrd="0" destOrd="2" presId="urn:microsoft.com/office/officeart/2005/8/layout/list1"/>
    <dgm:cxn modelId="{B4120388-5DC1-4F16-9992-0FF631FFF52A}" type="presOf" srcId="{8F8DF218-FF93-4F9D-A2A9-B906938DCEA9}" destId="{355E3BE2-8FAA-4227-8E79-9D5E7D969342}" srcOrd="0" destOrd="0" presId="urn:microsoft.com/office/officeart/2005/8/layout/list1"/>
    <dgm:cxn modelId="{C8FADB9D-C1B2-40C4-AD48-9D95F97126E3}" type="presOf" srcId="{080623BF-5786-4793-A57D-5C05B25F6C28}" destId="{EAFFA906-38B7-4492-BD22-40E66BED7156}" srcOrd="0" destOrd="0" presId="urn:microsoft.com/office/officeart/2005/8/layout/list1"/>
    <dgm:cxn modelId="{1E41449F-28FD-4342-A363-C045F2FFA592}" type="presOf" srcId="{1C98385F-6AD8-434C-87D3-5568B831DEED}" destId="{EDADB99E-1984-4C6A-ADA8-590F6CBB5E2A}" srcOrd="0" destOrd="1" presId="urn:microsoft.com/office/officeart/2005/8/layout/list1"/>
    <dgm:cxn modelId="{82F8A5AB-B14A-45B2-B31B-D884AFEFF9C4}" type="presOf" srcId="{24C1089C-13BC-4F2A-9B3E-D435EEF823DE}" destId="{EDADB99E-1984-4C6A-ADA8-590F6CBB5E2A}" srcOrd="0" destOrd="3" presId="urn:microsoft.com/office/officeart/2005/8/layout/list1"/>
    <dgm:cxn modelId="{5E4C81B2-3C2C-487C-B7C4-B11D6A3C349C}" srcId="{8F8DF218-FF93-4F9D-A2A9-B906938DCEA9}" destId="{3FD2ECDE-C883-4CCF-9846-1CCEB8CADD04}" srcOrd="2" destOrd="0" parTransId="{68CFC24F-79AB-46F2-9997-AEFCD653911A}" sibTransId="{7E745792-614C-4572-8743-1CB912B00883}"/>
    <dgm:cxn modelId="{0FC523B5-D56D-45EA-9B5F-031196FF4F31}" srcId="{8F8DF218-FF93-4F9D-A2A9-B906938DCEA9}" destId="{1C98385F-6AD8-434C-87D3-5568B831DEED}" srcOrd="1" destOrd="0" parTransId="{E76A19FD-FFB2-4A9C-BF82-37465000AEA5}" sibTransId="{04C8F397-A0F3-4994-9F59-A558E74850B7}"/>
    <dgm:cxn modelId="{6C57B3BB-2FB3-4504-8F84-04849896BBFD}" srcId="{8F8DF218-FF93-4F9D-A2A9-B906938DCEA9}" destId="{52C40418-2B03-4815-8804-5021A587193B}" srcOrd="0" destOrd="0" parTransId="{A86F147B-330C-4F8F-90DB-206567DE148C}" sibTransId="{07738568-04AA-430F-BFD2-4B78006E7582}"/>
    <dgm:cxn modelId="{298B3CBC-774F-4674-95BA-1C7F47C5B543}" type="presOf" srcId="{52C40418-2B03-4815-8804-5021A587193B}" destId="{EDADB99E-1984-4C6A-ADA8-590F6CBB5E2A}" srcOrd="0" destOrd="0" presId="urn:microsoft.com/office/officeart/2005/8/layout/list1"/>
    <dgm:cxn modelId="{7AC2CDC6-2EB0-4658-A7D7-027E9B7E9111}" srcId="{080623BF-5786-4793-A57D-5C05B25F6C28}" destId="{3214B284-D3D3-4B06-A783-A28DD11FDD59}" srcOrd="1" destOrd="0" parTransId="{6CB175EB-0B42-4298-84E8-18814F866AD1}" sibTransId="{C72964A3-F913-4533-924F-215E39731F4B}"/>
    <dgm:cxn modelId="{6C6A6FC9-A7BB-4036-9C8F-5F6A55F7A72E}" type="presOf" srcId="{2A8112F3-7047-4E13-BF78-2AF4B72BB4D9}" destId="{982E4837-C9B0-4AE8-8AF5-A45854EC4DD9}" srcOrd="0" destOrd="0" presId="urn:microsoft.com/office/officeart/2005/8/layout/list1"/>
    <dgm:cxn modelId="{AD8259CB-BC28-48C8-8D94-D1EDB0980DCF}" srcId="{2A8112F3-7047-4E13-BF78-2AF4B72BB4D9}" destId="{10414863-B2DD-4B76-B92A-AD7829A0077F}" srcOrd="2" destOrd="0" parTransId="{5966FBD9-64B0-4407-BEE6-683D309B4519}" sibTransId="{D458BB35-8F5E-4036-A480-0415ADFAB765}"/>
    <dgm:cxn modelId="{AE562CD1-17FD-479C-B6FF-5115AF877FB8}" srcId="{080623BF-5786-4793-A57D-5C05B25F6C28}" destId="{FFF8D851-76FD-4B1A-834C-33625B9A7E6F}" srcOrd="0" destOrd="0" parTransId="{C8E98A01-E7B3-4B62-AB67-7AAACF507927}" sibTransId="{D2C96926-EF1A-49FE-8C7E-6375A50ED6A7}"/>
    <dgm:cxn modelId="{93CD92E3-7EAB-4F1D-8B92-3E216F3172C2}" srcId="{2A8112F3-7047-4E13-BF78-2AF4B72BB4D9}" destId="{D13AA0AF-BBAC-4655-8091-D4E1EB49C73D}" srcOrd="0" destOrd="0" parTransId="{E11B2E1D-86C8-4BFB-AD83-0906F95FF0F3}" sibTransId="{21E36759-A12B-4D49-86FD-F102B0D224A6}"/>
    <dgm:cxn modelId="{7C2E0CE8-857E-4170-BC0D-17E08AA0D443}" type="presOf" srcId="{8F8DF218-FF93-4F9D-A2A9-B906938DCEA9}" destId="{45FC8B0B-7840-493A-9B8A-DB983C1889CC}" srcOrd="1" destOrd="0" presId="urn:microsoft.com/office/officeart/2005/8/layout/list1"/>
    <dgm:cxn modelId="{957184F0-21F1-4CFB-ACFF-07CB327CDF35}" type="presOf" srcId="{2A8112F3-7047-4E13-BF78-2AF4B72BB4D9}" destId="{B6403FD6-3B48-4D82-ABEF-634183D0692B}" srcOrd="1" destOrd="0" presId="urn:microsoft.com/office/officeart/2005/8/layout/list1"/>
    <dgm:cxn modelId="{34E524F6-9B56-42FF-A4EF-FEFE7034EBEF}" srcId="{68198434-EC45-46C5-9C8C-4C21DA500DA4}" destId="{2A8112F3-7047-4E13-BF78-2AF4B72BB4D9}" srcOrd="2" destOrd="0" parTransId="{757C663B-F15D-4698-9258-1DBA6A534D2A}" sibTransId="{4F6CC555-3EC3-4B37-A263-E4623CB9A347}"/>
    <dgm:cxn modelId="{DE87206B-8CF3-44E4-B383-3A955A0D5C20}" type="presParOf" srcId="{CA9F6D50-852B-4572-B4CD-0A6BFD227D13}" destId="{E69E6DFC-1D7E-49B8-818B-9D7794ECBBF8}" srcOrd="0" destOrd="0" presId="urn:microsoft.com/office/officeart/2005/8/layout/list1"/>
    <dgm:cxn modelId="{A1551FEF-5B46-4BA3-A963-2AE3219BBBA5}" type="presParOf" srcId="{E69E6DFC-1D7E-49B8-818B-9D7794ECBBF8}" destId="{EAFFA906-38B7-4492-BD22-40E66BED7156}" srcOrd="0" destOrd="0" presId="urn:microsoft.com/office/officeart/2005/8/layout/list1"/>
    <dgm:cxn modelId="{376B1EFE-66A9-4ACE-9A0E-C325B676CD50}" type="presParOf" srcId="{E69E6DFC-1D7E-49B8-818B-9D7794ECBBF8}" destId="{F0966871-7C41-413A-B12A-C1AE3AFB873D}" srcOrd="1" destOrd="0" presId="urn:microsoft.com/office/officeart/2005/8/layout/list1"/>
    <dgm:cxn modelId="{F9C86E04-F48D-4952-8B4F-94AF11E7C576}" type="presParOf" srcId="{CA9F6D50-852B-4572-B4CD-0A6BFD227D13}" destId="{4CEB0515-B1A0-4846-B7DD-FA03FFF0C8D6}" srcOrd="1" destOrd="0" presId="urn:microsoft.com/office/officeart/2005/8/layout/list1"/>
    <dgm:cxn modelId="{0A4B59D7-16F6-452E-8CB3-F7B48ECDE146}" type="presParOf" srcId="{CA9F6D50-852B-4572-B4CD-0A6BFD227D13}" destId="{0A1B8C05-601C-4720-A5C4-6FCCA59222D0}" srcOrd="2" destOrd="0" presId="urn:microsoft.com/office/officeart/2005/8/layout/list1"/>
    <dgm:cxn modelId="{ACE0DF46-041A-4FA6-8359-F1A65DBD60E1}" type="presParOf" srcId="{CA9F6D50-852B-4572-B4CD-0A6BFD227D13}" destId="{F65CA5ED-5703-404D-9DCA-EC2ADFF991B4}" srcOrd="3" destOrd="0" presId="urn:microsoft.com/office/officeart/2005/8/layout/list1"/>
    <dgm:cxn modelId="{8E5C07A7-0E87-4B59-B131-0C1DD10DEEDE}" type="presParOf" srcId="{CA9F6D50-852B-4572-B4CD-0A6BFD227D13}" destId="{B4FF572B-9418-48A0-8913-386A29FAC62F}" srcOrd="4" destOrd="0" presId="urn:microsoft.com/office/officeart/2005/8/layout/list1"/>
    <dgm:cxn modelId="{EB5A3AFB-148F-40A9-B317-0B526D42DD41}" type="presParOf" srcId="{B4FF572B-9418-48A0-8913-386A29FAC62F}" destId="{355E3BE2-8FAA-4227-8E79-9D5E7D969342}" srcOrd="0" destOrd="0" presId="urn:microsoft.com/office/officeart/2005/8/layout/list1"/>
    <dgm:cxn modelId="{2B4E2F4B-7F7F-4597-99B2-6A996D222622}" type="presParOf" srcId="{B4FF572B-9418-48A0-8913-386A29FAC62F}" destId="{45FC8B0B-7840-493A-9B8A-DB983C1889CC}" srcOrd="1" destOrd="0" presId="urn:microsoft.com/office/officeart/2005/8/layout/list1"/>
    <dgm:cxn modelId="{A59213C6-0CA4-4634-B162-FAF4688387F6}" type="presParOf" srcId="{CA9F6D50-852B-4572-B4CD-0A6BFD227D13}" destId="{EF3EC836-3B9A-47BC-8C9D-8BE450E1ECBE}" srcOrd="5" destOrd="0" presId="urn:microsoft.com/office/officeart/2005/8/layout/list1"/>
    <dgm:cxn modelId="{079D9614-5A78-4A12-98D5-F56736F5AF40}" type="presParOf" srcId="{CA9F6D50-852B-4572-B4CD-0A6BFD227D13}" destId="{EDADB99E-1984-4C6A-ADA8-590F6CBB5E2A}" srcOrd="6" destOrd="0" presId="urn:microsoft.com/office/officeart/2005/8/layout/list1"/>
    <dgm:cxn modelId="{92386F12-44DF-48E9-BAC6-7E0BE1268CFB}" type="presParOf" srcId="{CA9F6D50-852B-4572-B4CD-0A6BFD227D13}" destId="{2FF8C6A4-B83E-4AA7-9D1E-53F0661074DE}" srcOrd="7" destOrd="0" presId="urn:microsoft.com/office/officeart/2005/8/layout/list1"/>
    <dgm:cxn modelId="{EDDF13FA-1A56-42DC-AAAC-4B2C2AA4DD19}" type="presParOf" srcId="{CA9F6D50-852B-4572-B4CD-0A6BFD227D13}" destId="{18A25154-6D60-4B13-8056-423D93F098AA}" srcOrd="8" destOrd="0" presId="urn:microsoft.com/office/officeart/2005/8/layout/list1"/>
    <dgm:cxn modelId="{DE04FC77-DBB6-4D1E-96A2-93961491B6CD}" type="presParOf" srcId="{18A25154-6D60-4B13-8056-423D93F098AA}" destId="{982E4837-C9B0-4AE8-8AF5-A45854EC4DD9}" srcOrd="0" destOrd="0" presId="urn:microsoft.com/office/officeart/2005/8/layout/list1"/>
    <dgm:cxn modelId="{BD925BE3-2B16-4981-A962-6EC8D59E3601}" type="presParOf" srcId="{18A25154-6D60-4B13-8056-423D93F098AA}" destId="{B6403FD6-3B48-4D82-ABEF-634183D0692B}" srcOrd="1" destOrd="0" presId="urn:microsoft.com/office/officeart/2005/8/layout/list1"/>
    <dgm:cxn modelId="{559509C9-D568-44A8-8894-A120A11AFC75}" type="presParOf" srcId="{CA9F6D50-852B-4572-B4CD-0A6BFD227D13}" destId="{52CDFD96-5A02-4470-91DC-34749964AA66}" srcOrd="9" destOrd="0" presId="urn:microsoft.com/office/officeart/2005/8/layout/list1"/>
    <dgm:cxn modelId="{72D2FB2E-AA68-4D85-A019-6FF7A3106506}" type="presParOf" srcId="{CA9F6D50-852B-4572-B4CD-0A6BFD227D13}" destId="{A5252EDF-CE1C-43E9-BE64-C845DDD5FE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8C05-601C-4720-A5C4-6FCCA59222D0}">
      <dsp:nvSpPr>
        <dsp:cNvPr id="0" name=""/>
        <dsp:cNvSpPr/>
      </dsp:nvSpPr>
      <dsp:spPr>
        <a:xfrm>
          <a:off x="0" y="372334"/>
          <a:ext cx="9657494" cy="13102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9529" tIns="291592" rIns="74952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solidFill>
            </a:rPr>
            <a:t>Changes to patient’s cost share and timing of payment</a:t>
          </a:r>
        </a:p>
        <a:p>
          <a:pPr marL="114300" lvl="1" indent="-114300" algn="l" defTabSz="622300">
            <a:lnSpc>
              <a:spcPct val="90000"/>
            </a:lnSpc>
            <a:spcBef>
              <a:spcPct val="0"/>
            </a:spcBef>
            <a:spcAft>
              <a:spcPct val="15000"/>
            </a:spcAft>
            <a:buChar char="•"/>
          </a:pPr>
          <a:r>
            <a:rPr lang="en-US" sz="1400" b="0" i="0" u="none" strike="noStrike" kern="1200" baseline="0" dirty="0">
              <a:solidFill>
                <a:schemeClr val="tx2"/>
              </a:solidFill>
              <a:latin typeface="Calibri" panose="020F0502020204030204" pitchFamily="34" charset="0"/>
            </a:rPr>
            <a:t>Appointment disruption if the drug is not available or lab tests require a dosage change </a:t>
          </a:r>
        </a:p>
        <a:p>
          <a:pPr marL="114300" lvl="1" indent="-114300" algn="l" defTabSz="622300">
            <a:lnSpc>
              <a:spcPct val="90000"/>
            </a:lnSpc>
            <a:spcBef>
              <a:spcPct val="0"/>
            </a:spcBef>
            <a:spcAft>
              <a:spcPct val="15000"/>
            </a:spcAft>
            <a:buChar char="•"/>
          </a:pPr>
          <a:r>
            <a:rPr lang="en-US" sz="1400" b="0" i="0" u="none" strike="noStrike" kern="1200" baseline="0" dirty="0">
              <a:solidFill>
                <a:schemeClr val="tx2"/>
              </a:solidFill>
              <a:latin typeface="Calibri" panose="020F0502020204030204" pitchFamily="34" charset="0"/>
            </a:rPr>
            <a:t>Improved flexibility to receive infusion at convenient location/time to meet patient needs</a:t>
          </a:r>
        </a:p>
        <a:p>
          <a:pPr marL="114300" lvl="1" indent="-114300" algn="l" defTabSz="622300">
            <a:lnSpc>
              <a:spcPct val="90000"/>
            </a:lnSpc>
            <a:spcBef>
              <a:spcPct val="0"/>
            </a:spcBef>
            <a:spcAft>
              <a:spcPct val="15000"/>
            </a:spcAft>
            <a:buChar char="•"/>
          </a:pPr>
          <a:r>
            <a:rPr lang="en-US" sz="1400" b="0" i="0" u="none" strike="noStrike" kern="1200" baseline="0" dirty="0">
              <a:solidFill>
                <a:schemeClr val="tx2"/>
              </a:solidFill>
              <a:latin typeface="Calibri" panose="020F0502020204030204" pitchFamily="34" charset="0"/>
            </a:rPr>
            <a:t>Reduced risk of infection for vulnerable patients by moving care outside health systems </a:t>
          </a:r>
        </a:p>
      </dsp:txBody>
      <dsp:txXfrm>
        <a:off x="0" y="372334"/>
        <a:ext cx="9657494" cy="1310229"/>
      </dsp:txXfrm>
    </dsp:sp>
    <dsp:sp modelId="{F0966871-7C41-413A-B12A-C1AE3AFB873D}">
      <dsp:nvSpPr>
        <dsp:cNvPr id="0" name=""/>
        <dsp:cNvSpPr/>
      </dsp:nvSpPr>
      <dsp:spPr>
        <a:xfrm>
          <a:off x="464443" y="0"/>
          <a:ext cx="6760245" cy="5039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521" tIns="0" rIns="255521" bIns="0" numCol="1" spcCol="1270" anchor="ctr" anchorCtr="0">
          <a:noAutofit/>
        </a:bodyPr>
        <a:lstStyle/>
        <a:p>
          <a:pPr marL="0" lvl="0" indent="0" algn="l" defTabSz="622300">
            <a:lnSpc>
              <a:spcPct val="90000"/>
            </a:lnSpc>
            <a:spcBef>
              <a:spcPct val="0"/>
            </a:spcBef>
            <a:spcAft>
              <a:spcPct val="35000"/>
            </a:spcAft>
            <a:buNone/>
          </a:pPr>
          <a:r>
            <a:rPr lang="en-US" sz="1400" kern="1200" dirty="0"/>
            <a:t>Site of Care: Patient Considerations</a:t>
          </a:r>
        </a:p>
      </dsp:txBody>
      <dsp:txXfrm>
        <a:off x="489042" y="24599"/>
        <a:ext cx="6711047" cy="454714"/>
      </dsp:txXfrm>
    </dsp:sp>
    <dsp:sp modelId="{EDADB99E-1984-4C6A-ADA8-590F6CBB5E2A}">
      <dsp:nvSpPr>
        <dsp:cNvPr id="0" name=""/>
        <dsp:cNvSpPr/>
      </dsp:nvSpPr>
      <dsp:spPr>
        <a:xfrm>
          <a:off x="0" y="1858889"/>
          <a:ext cx="9657494" cy="13403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9529" tIns="291592" rIns="749529" bIns="99568" numCol="1" spcCol="1270" anchor="t" anchorCtr="0">
          <a:noAutofit/>
        </a:bodyPr>
        <a:lstStyle/>
        <a:p>
          <a:pPr marL="114300" lvl="1" indent="-114300" algn="l" defTabSz="622300">
            <a:lnSpc>
              <a:spcPct val="90000"/>
            </a:lnSpc>
            <a:spcBef>
              <a:spcPct val="0"/>
            </a:spcBef>
            <a:spcAft>
              <a:spcPct val="15000"/>
            </a:spcAft>
            <a:buChar char="•"/>
          </a:pPr>
          <a:r>
            <a:rPr lang="en-US" sz="1400" b="0" i="0" u="none" strike="noStrike" kern="1200" baseline="0" dirty="0">
              <a:solidFill>
                <a:schemeClr val="tx2"/>
              </a:solidFill>
              <a:latin typeface="Calibri" panose="020F0502020204030204" pitchFamily="34" charset="0"/>
            </a:rPr>
            <a:t>Potential inability to adjust dosages in response to emergent laboratory or clinical findings </a:t>
          </a:r>
          <a:endParaRPr lang="en-US" sz="1400" kern="1200" dirty="0">
            <a:solidFill>
              <a:schemeClr val="tx2"/>
            </a:solidFill>
          </a:endParaRPr>
        </a:p>
        <a:p>
          <a:pPr marL="114300" lvl="1" indent="-114300" algn="l" defTabSz="622300">
            <a:lnSpc>
              <a:spcPct val="90000"/>
            </a:lnSpc>
            <a:spcBef>
              <a:spcPct val="0"/>
            </a:spcBef>
            <a:spcAft>
              <a:spcPct val="15000"/>
            </a:spcAft>
            <a:buChar char="•"/>
          </a:pPr>
          <a:r>
            <a:rPr lang="en-US" sz="1400" b="0" i="0" u="none" strike="noStrike" kern="1200" baseline="0" dirty="0">
              <a:solidFill>
                <a:schemeClr val="tx2"/>
              </a:solidFill>
              <a:latin typeface="Calibri" panose="020F0502020204030204" pitchFamily="34" charset="0"/>
            </a:rPr>
            <a:t>Potential delays in discharge coordinating care </a:t>
          </a:r>
        </a:p>
        <a:p>
          <a:pPr marL="114300" lvl="1" indent="-114300" algn="l" defTabSz="622300">
            <a:lnSpc>
              <a:spcPct val="90000"/>
            </a:lnSpc>
            <a:spcBef>
              <a:spcPct val="0"/>
            </a:spcBef>
            <a:spcAft>
              <a:spcPct val="15000"/>
            </a:spcAft>
            <a:buChar char="•"/>
          </a:pPr>
          <a:r>
            <a:rPr lang="en-US" sz="1400" b="0" i="0" u="none" strike="noStrike" kern="1200" baseline="0" dirty="0">
              <a:solidFill>
                <a:schemeClr val="tx2"/>
              </a:solidFill>
              <a:latin typeface="Calibri" panose="020F0502020204030204" pitchFamily="34" charset="0"/>
            </a:rPr>
            <a:t>Proper drug handling and storage concerns outside health system</a:t>
          </a:r>
        </a:p>
        <a:p>
          <a:pPr marL="114300" lvl="1" indent="-114300" algn="l" defTabSz="622300">
            <a:lnSpc>
              <a:spcPct val="90000"/>
            </a:lnSpc>
            <a:spcBef>
              <a:spcPct val="0"/>
            </a:spcBef>
            <a:spcAft>
              <a:spcPct val="15000"/>
            </a:spcAft>
            <a:buChar char="•"/>
          </a:pPr>
          <a:r>
            <a:rPr lang="en-US" sz="1400" b="0" i="0" u="none" strike="noStrike" kern="1200" baseline="0" dirty="0">
              <a:solidFill>
                <a:schemeClr val="tx2"/>
              </a:solidFill>
              <a:latin typeface="Calibri" panose="020F0502020204030204" pitchFamily="34" charset="0"/>
            </a:rPr>
            <a:t>Differences between health system formularies and payers</a:t>
          </a:r>
        </a:p>
      </dsp:txBody>
      <dsp:txXfrm>
        <a:off x="0" y="1858889"/>
        <a:ext cx="9657494" cy="1340380"/>
      </dsp:txXfrm>
    </dsp:sp>
    <dsp:sp modelId="{45FC8B0B-7840-493A-9B8A-DB983C1889CC}">
      <dsp:nvSpPr>
        <dsp:cNvPr id="0" name=""/>
        <dsp:cNvSpPr/>
      </dsp:nvSpPr>
      <dsp:spPr>
        <a:xfrm>
          <a:off x="513870" y="1554190"/>
          <a:ext cx="6760245" cy="522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521" tIns="0" rIns="255521" bIns="0" numCol="1" spcCol="1270" anchor="ctr" anchorCtr="0">
          <a:noAutofit/>
        </a:bodyPr>
        <a:lstStyle/>
        <a:p>
          <a:pPr marL="0" lvl="0" indent="0" algn="l" defTabSz="622300">
            <a:lnSpc>
              <a:spcPct val="90000"/>
            </a:lnSpc>
            <a:spcBef>
              <a:spcPct val="0"/>
            </a:spcBef>
            <a:spcAft>
              <a:spcPct val="35000"/>
            </a:spcAft>
            <a:buNone/>
          </a:pPr>
          <a:r>
            <a:rPr lang="en-US" sz="1400" kern="1200" dirty="0"/>
            <a:t>Site of Care: Health System Considerations</a:t>
          </a:r>
        </a:p>
      </dsp:txBody>
      <dsp:txXfrm>
        <a:off x="539394" y="1579714"/>
        <a:ext cx="6709197" cy="471817"/>
      </dsp:txXfrm>
    </dsp:sp>
    <dsp:sp modelId="{A5252EDF-CE1C-43E9-BE64-C845DDD5FE97}">
      <dsp:nvSpPr>
        <dsp:cNvPr id="0" name=""/>
        <dsp:cNvSpPr/>
      </dsp:nvSpPr>
      <dsp:spPr>
        <a:xfrm>
          <a:off x="0" y="3335851"/>
          <a:ext cx="9657494" cy="16682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9529" tIns="291592" rIns="74952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solidFill>
            </a:rPr>
            <a:t>Aligns payment of medications at similar rate regardless of site of care</a:t>
          </a:r>
        </a:p>
        <a:p>
          <a:pPr marL="114300" lvl="1" indent="-114300" algn="l" defTabSz="622300">
            <a:lnSpc>
              <a:spcPct val="90000"/>
            </a:lnSpc>
            <a:spcBef>
              <a:spcPct val="0"/>
            </a:spcBef>
            <a:spcAft>
              <a:spcPct val="15000"/>
            </a:spcAft>
            <a:buChar char="•"/>
          </a:pPr>
          <a:r>
            <a:rPr lang="en-US" sz="1400" kern="1200" dirty="0">
              <a:solidFill>
                <a:schemeClr val="tx2"/>
              </a:solidFill>
            </a:rPr>
            <a:t>Evolve provider contracting and alternative payment models to support appropriate reimbursements</a:t>
          </a:r>
        </a:p>
        <a:p>
          <a:pPr marL="114300" lvl="1" indent="-114300" algn="l" defTabSz="622300">
            <a:lnSpc>
              <a:spcPct val="90000"/>
            </a:lnSpc>
            <a:spcBef>
              <a:spcPct val="0"/>
            </a:spcBef>
            <a:spcAft>
              <a:spcPct val="15000"/>
            </a:spcAft>
            <a:buChar char="•"/>
          </a:pPr>
          <a:r>
            <a:rPr lang="en-US" sz="1400" kern="1200" dirty="0">
              <a:solidFill>
                <a:schemeClr val="tx2"/>
              </a:solidFill>
            </a:rPr>
            <a:t>Offer first dose administration policy to ensure no adverse effect to newly prescribed therapy </a:t>
          </a:r>
        </a:p>
        <a:p>
          <a:pPr marL="114300" lvl="1" indent="-114300" algn="l" defTabSz="622300">
            <a:lnSpc>
              <a:spcPct val="90000"/>
            </a:lnSpc>
            <a:spcBef>
              <a:spcPct val="0"/>
            </a:spcBef>
            <a:spcAft>
              <a:spcPct val="15000"/>
            </a:spcAft>
            <a:buChar char="•"/>
          </a:pPr>
          <a:r>
            <a:rPr lang="en-US" sz="1400" kern="1200" dirty="0">
              <a:solidFill>
                <a:schemeClr val="tx2"/>
              </a:solidFill>
            </a:rPr>
            <a:t>Allow for medical necessity exceptions for extenuating circumstances</a:t>
          </a:r>
        </a:p>
      </dsp:txBody>
      <dsp:txXfrm>
        <a:off x="0" y="3335851"/>
        <a:ext cx="9657494" cy="1668233"/>
      </dsp:txXfrm>
    </dsp:sp>
    <dsp:sp modelId="{B6403FD6-3B48-4D82-ABEF-634183D0692B}">
      <dsp:nvSpPr>
        <dsp:cNvPr id="0" name=""/>
        <dsp:cNvSpPr/>
      </dsp:nvSpPr>
      <dsp:spPr>
        <a:xfrm>
          <a:off x="557015" y="3148355"/>
          <a:ext cx="6760245" cy="454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521" tIns="0" rIns="255521" bIns="0" numCol="1" spcCol="1270" anchor="ctr" anchorCtr="0">
          <a:noAutofit/>
        </a:bodyPr>
        <a:lstStyle/>
        <a:p>
          <a:pPr marL="0" lvl="0" indent="0" algn="l" defTabSz="622300">
            <a:lnSpc>
              <a:spcPct val="90000"/>
            </a:lnSpc>
            <a:spcBef>
              <a:spcPct val="0"/>
            </a:spcBef>
            <a:spcAft>
              <a:spcPct val="35000"/>
            </a:spcAft>
            <a:buNone/>
          </a:pPr>
          <a:r>
            <a:rPr lang="en-US" sz="1400" kern="1200" dirty="0"/>
            <a:t>Site of Care: Payer Considerations</a:t>
          </a:r>
        </a:p>
      </dsp:txBody>
      <dsp:txXfrm>
        <a:off x="579180" y="3170520"/>
        <a:ext cx="6715915" cy="4097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CE1D6-7A59-471C-858D-AA26BA8CA29B}"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133DA-FC13-4795-BB54-A4F450BB32E2}" type="slidenum">
              <a:rPr lang="en-US" smtClean="0"/>
              <a:t>‹#›</a:t>
            </a:fld>
            <a:endParaRPr lang="en-US"/>
          </a:p>
        </p:txBody>
      </p:sp>
    </p:spTree>
    <p:extLst>
      <p:ext uri="{BB962C8B-B14F-4D97-AF65-F5344CB8AC3E}">
        <p14:creationId xmlns:p14="http://schemas.microsoft.com/office/powerpoint/2010/main" val="1396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a robust agenda to share; go over each speaker and topics</a:t>
            </a:r>
          </a:p>
          <a:p>
            <a:endParaRPr lang="en-US" dirty="0"/>
          </a:p>
        </p:txBody>
      </p:sp>
      <p:sp>
        <p:nvSpPr>
          <p:cNvPr id="4" name="Slide Number Placeholder 3"/>
          <p:cNvSpPr>
            <a:spLocks noGrp="1"/>
          </p:cNvSpPr>
          <p:nvPr>
            <p:ph type="sldNum" sz="quarter" idx="5"/>
          </p:nvPr>
        </p:nvSpPr>
        <p:spPr/>
        <p:txBody>
          <a:bodyPr/>
          <a:lstStyle/>
          <a:p>
            <a:fld id="{DCE8541B-58EA-4F94-A8BE-94602324506F}" type="slidenum">
              <a:rPr lang="en-US" smtClean="0"/>
              <a:t>1</a:t>
            </a:fld>
            <a:endParaRPr lang="en-US"/>
          </a:p>
        </p:txBody>
      </p:sp>
    </p:spTree>
    <p:extLst>
      <p:ext uri="{BB962C8B-B14F-4D97-AF65-F5344CB8AC3E}">
        <p14:creationId xmlns:p14="http://schemas.microsoft.com/office/powerpoint/2010/main" val="212148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Introduce yourself</a:t>
            </a:r>
          </a:p>
          <a:p>
            <a:endParaRPr lang="en-US" dirty="0"/>
          </a:p>
          <a:p>
            <a:r>
              <a:rPr lang="en-US" dirty="0"/>
              <a:t>We would like to thank NELC and its Board of Directors for creating this opportunity for their member hospitals to join in a collaborative program covering a broad array of population heath and value- based care topics in the last three years.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541B-58EA-4F94-A8BE-9460232450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31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Introduce yourself</a:t>
            </a:r>
          </a:p>
          <a:p>
            <a:endParaRPr lang="en-US" dirty="0"/>
          </a:p>
          <a:p>
            <a:r>
              <a:rPr lang="en-US" dirty="0"/>
              <a:t>We would like to thank NELC and its Board of Directors for creating this opportunity for their member hospitals to join in a collaborative program covering a broad array of population heath and value- based care topics in the last three years.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541B-58EA-4F94-A8BE-9460232450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31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Introduce yourself</a:t>
            </a:r>
          </a:p>
          <a:p>
            <a:endParaRPr lang="en-US" dirty="0"/>
          </a:p>
          <a:p>
            <a:r>
              <a:rPr lang="en-US" dirty="0"/>
              <a:t>We would like to thank NELC and its Board of Directors for creating this opportunity for their member hospitals to join in a collaborative program covering a broad array of population heath and value- based care topics in the last three years.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541B-58EA-4F94-A8BE-9460232450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24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Introduce yourself</a:t>
            </a:r>
          </a:p>
          <a:p>
            <a:endParaRPr lang="en-US" dirty="0"/>
          </a:p>
          <a:p>
            <a:r>
              <a:rPr lang="en-US" dirty="0"/>
              <a:t>We would like to thank NELC and its Board of Directors for creating this opportunity for their member hospitals to join in a collaborative program covering a broad array of population heath and value- based care topics in the last three years.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541B-58EA-4F94-A8BE-9460232450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90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1485"/>
            <a:ext cx="10363200" cy="1468967"/>
          </a:xfrm>
        </p:spPr>
        <p:txBody>
          <a:bodyPr/>
          <a:lstStyle>
            <a:lvl1pPr>
              <a:defRPr baseline="0"/>
            </a:lvl1pPr>
          </a:lstStyle>
          <a:p>
            <a:r>
              <a:rPr lang="en-US" dirty="0"/>
              <a:t>Testing Format Transfer</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166990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341221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69228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1269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bg>
      <p:bgRef idx="1001">
        <a:schemeClr val="bg2"/>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stretch>
            <a:fillRect/>
          </a:stretch>
        </p:blipFill>
        <p:spPr>
          <a:xfrm>
            <a:off x="10732706" y="5317067"/>
            <a:ext cx="1459295" cy="1540933"/>
          </a:xfrm>
          <a:prstGeom prst="rect">
            <a:avLst/>
          </a:prstGeom>
        </p:spPr>
      </p:pic>
    </p:spTree>
    <p:extLst>
      <p:ext uri="{BB962C8B-B14F-4D97-AF65-F5344CB8AC3E}">
        <p14:creationId xmlns:p14="http://schemas.microsoft.com/office/powerpoint/2010/main" val="150907869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0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0245" y="1533832"/>
            <a:ext cx="7297003" cy="4624720"/>
          </a:xfrm>
        </p:spPr>
        <p:txBody>
          <a:bodyPr>
            <a:normAutofit/>
          </a:bodyPr>
          <a:lstStyle>
            <a:lvl1pPr>
              <a:defRPr sz="1600">
                <a:latin typeface="+mj-lt"/>
                <a:cs typeface="Calibri Light" panose="020F0302020204030204" pitchFamily="34" charset="0"/>
              </a:defRPr>
            </a:lvl1pPr>
            <a:lvl2pPr>
              <a:defRPr sz="1467">
                <a:latin typeface="+mj-lt"/>
              </a:defRPr>
            </a:lvl2pPr>
            <a:lvl3pPr>
              <a:defRPr sz="1400">
                <a:latin typeface="+mj-lt"/>
              </a:defRPr>
            </a:lvl3pPr>
            <a:lvl4pPr marL="1828754" indent="0">
              <a:buNone/>
              <a:defRPr sz="1467">
                <a:latin typeface="+mj-lt"/>
              </a:defRPr>
            </a:lvl4pPr>
            <a:lvl5pPr>
              <a:defRPr sz="1467">
                <a:latin typeface="+mj-lt"/>
              </a:defRPr>
            </a:lvl5pPr>
          </a:lstStyle>
          <a:p>
            <a:pPr lvl="0"/>
            <a:r>
              <a:rPr lang="en-US"/>
              <a:t>Click to edit Master text styles</a:t>
            </a:r>
          </a:p>
          <a:p>
            <a:pPr lvl="1"/>
            <a:r>
              <a:rPr lang="en-US"/>
              <a:t>Second level</a:t>
            </a:r>
          </a:p>
          <a:p>
            <a:pPr lvl="2"/>
            <a:r>
              <a:rPr lang="en-US"/>
              <a:t>Third level</a:t>
            </a:r>
          </a:p>
        </p:txBody>
      </p:sp>
      <p:sp>
        <p:nvSpPr>
          <p:cNvPr id="16" name="Slide Number Placeholder 5"/>
          <p:cNvSpPr>
            <a:spLocks noGrp="1"/>
          </p:cNvSpPr>
          <p:nvPr>
            <p:ph type="sldNum" sz="quarter" idx="12"/>
          </p:nvPr>
        </p:nvSpPr>
        <p:spPr>
          <a:xfrm>
            <a:off x="11307095" y="3259188"/>
            <a:ext cx="538316" cy="365125"/>
          </a:xfrm>
          <a:prstGeom prst="rect">
            <a:avLst/>
          </a:prstGeom>
        </p:spPr>
        <p:txBody>
          <a:bodyPr/>
          <a:lstStyle>
            <a:lvl1pPr algn="ctr">
              <a:defRPr>
                <a:latin typeface="+mj-lt"/>
              </a:defRPr>
            </a:lvl1pPr>
          </a:lstStyle>
          <a:p>
            <a:fld id="{B40096C6-FD22-4817-93D7-ECA1A90BC7A4}" type="slidenum">
              <a:rPr lang="en-US" smtClean="0"/>
              <a:t>‹#›</a:t>
            </a:fld>
            <a:endParaRPr lang="en-US" dirty="0"/>
          </a:p>
        </p:txBody>
      </p:sp>
      <p:sp>
        <p:nvSpPr>
          <p:cNvPr id="17" name="Title 2"/>
          <p:cNvSpPr>
            <a:spLocks noGrp="1"/>
          </p:cNvSpPr>
          <p:nvPr>
            <p:ph type="title"/>
          </p:nvPr>
        </p:nvSpPr>
        <p:spPr>
          <a:xfrm>
            <a:off x="2470245" y="382322"/>
            <a:ext cx="7297003" cy="512255"/>
          </a:xfrm>
          <a:noFill/>
        </p:spPr>
        <p:txBody>
          <a:bodyPr>
            <a:normAutofit/>
          </a:bodyPr>
          <a:lstStyle/>
          <a:p>
            <a:pPr algn="ctr"/>
            <a:r>
              <a:rPr lang="en-US" sz="3200" spc="400"/>
              <a:t>Click to edit Master title style</a:t>
            </a:r>
            <a:endParaRPr lang="en-US" sz="3200" spc="400" dirty="0"/>
          </a:p>
        </p:txBody>
      </p:sp>
    </p:spTree>
    <p:extLst>
      <p:ext uri="{BB962C8B-B14F-4D97-AF65-F5344CB8AC3E}">
        <p14:creationId xmlns:p14="http://schemas.microsoft.com/office/powerpoint/2010/main" val="99126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Rectangle 2"/>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4" name="Rectangle 3"/>
          <p:cNvSpPr>
            <a:spLocks noGrp="1"/>
          </p:cNvSpPr>
          <p:nvPr>
            <p:ph type="ftr" sz="quarter" idx="11"/>
          </p:nvPr>
        </p:nvSpPr>
        <p:spPr/>
        <p:txBody>
          <a:bodyPr/>
          <a:lstStyle/>
          <a:p>
            <a:endParaRPr lang="en-US" dirty="0"/>
          </a:p>
        </p:txBody>
      </p:sp>
      <p:sp>
        <p:nvSpPr>
          <p:cNvPr id="7" name="Rectangle 6"/>
          <p:cNvSpPr>
            <a:spLocks noGrp="1"/>
          </p:cNvSpPr>
          <p:nvPr>
            <p:ph sz="quarter" idx="13"/>
          </p:nvPr>
        </p:nvSpPr>
        <p:spPr>
          <a:xfrm>
            <a:off x="812800" y="1803400"/>
            <a:ext cx="10871200" cy="4368800"/>
          </a:xfrm>
        </p:spPr>
        <p:txBody>
          <a:bodyPr/>
          <a:lstStyle>
            <a:lvl1pPr>
              <a:defRPr>
                <a:latin typeface="Avenir Light"/>
                <a:cs typeface="Avenir Light"/>
              </a:defRPr>
            </a:lvl1pPr>
            <a:lvl2pPr>
              <a:defRPr>
                <a:latin typeface="Avenir Light"/>
                <a:cs typeface="Avenir Light"/>
              </a:defRPr>
            </a:lvl2pPr>
            <a:lvl3pPr>
              <a:defRPr>
                <a:latin typeface="Avenir Light"/>
                <a:cs typeface="Avenir Light"/>
              </a:defRPr>
            </a:lvl3pPr>
            <a:lvl4pPr>
              <a:defRPr>
                <a:latin typeface="Avenir Light"/>
                <a:cs typeface="Avenir Light"/>
              </a:defRPr>
            </a:lvl4pPr>
            <a:lvl5pPr>
              <a:defRPr>
                <a:latin typeface="Avenir Light"/>
                <a:cs typeface="Avenir Light"/>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3606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1485"/>
            <a:ext cx="10363200" cy="1468967"/>
          </a:xfrm>
        </p:spPr>
        <p:txBody>
          <a:bodyPr/>
          <a:lstStyle>
            <a:lvl1pPr>
              <a:defRPr baseline="0"/>
            </a:lvl1pPr>
          </a:lstStyle>
          <a:p>
            <a:r>
              <a:rPr lang="en-US" dirty="0"/>
              <a:t>Testing Format Transfer</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267919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3556867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389501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4012834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308041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97685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123306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1816492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2485096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2950165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1209838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3674110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4083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Title Slide">
    <p:bg>
      <p:bgRef idx="1001">
        <a:schemeClr val="bg2"/>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stretch>
            <a:fillRect/>
          </a:stretch>
        </p:blipFill>
        <p:spPr>
          <a:xfrm>
            <a:off x="10732706" y="5317067"/>
            <a:ext cx="1459295" cy="1540933"/>
          </a:xfrm>
          <a:prstGeom prst="rect">
            <a:avLst/>
          </a:prstGeom>
        </p:spPr>
      </p:pic>
    </p:spTree>
    <p:extLst>
      <p:ext uri="{BB962C8B-B14F-4D97-AF65-F5344CB8AC3E}">
        <p14:creationId xmlns:p14="http://schemas.microsoft.com/office/powerpoint/2010/main" val="282466188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132479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123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0245" y="1533832"/>
            <a:ext cx="7297003" cy="4624720"/>
          </a:xfrm>
        </p:spPr>
        <p:txBody>
          <a:bodyPr>
            <a:normAutofit/>
          </a:bodyPr>
          <a:lstStyle>
            <a:lvl1pPr>
              <a:defRPr sz="1600">
                <a:latin typeface="+mj-lt"/>
                <a:cs typeface="Calibri Light" panose="020F0302020204030204" pitchFamily="34" charset="0"/>
              </a:defRPr>
            </a:lvl1pPr>
            <a:lvl2pPr>
              <a:defRPr sz="1467">
                <a:latin typeface="+mj-lt"/>
              </a:defRPr>
            </a:lvl2pPr>
            <a:lvl3pPr>
              <a:defRPr sz="1400">
                <a:latin typeface="+mj-lt"/>
              </a:defRPr>
            </a:lvl3pPr>
            <a:lvl4pPr marL="1828754" indent="0">
              <a:buNone/>
              <a:defRPr sz="1467">
                <a:latin typeface="+mj-lt"/>
              </a:defRPr>
            </a:lvl4pPr>
            <a:lvl5pPr>
              <a:defRPr sz="1467">
                <a:latin typeface="+mj-lt"/>
              </a:defRPr>
            </a:lvl5pPr>
          </a:lstStyle>
          <a:p>
            <a:pPr lvl="0"/>
            <a:r>
              <a:rPr lang="en-US"/>
              <a:t>Click to edit Master text styles</a:t>
            </a:r>
          </a:p>
          <a:p>
            <a:pPr lvl="1"/>
            <a:r>
              <a:rPr lang="en-US"/>
              <a:t>Second level</a:t>
            </a:r>
          </a:p>
          <a:p>
            <a:pPr lvl="2"/>
            <a:r>
              <a:rPr lang="en-US"/>
              <a:t>Third level</a:t>
            </a:r>
          </a:p>
        </p:txBody>
      </p:sp>
      <p:sp>
        <p:nvSpPr>
          <p:cNvPr id="16" name="Slide Number Placeholder 5"/>
          <p:cNvSpPr>
            <a:spLocks noGrp="1"/>
          </p:cNvSpPr>
          <p:nvPr>
            <p:ph type="sldNum" sz="quarter" idx="12"/>
          </p:nvPr>
        </p:nvSpPr>
        <p:spPr>
          <a:xfrm>
            <a:off x="11307095" y="3259188"/>
            <a:ext cx="538316" cy="365125"/>
          </a:xfrm>
          <a:prstGeom prst="rect">
            <a:avLst/>
          </a:prstGeom>
        </p:spPr>
        <p:txBody>
          <a:bodyPr/>
          <a:lstStyle>
            <a:lvl1pPr algn="ctr">
              <a:defRPr>
                <a:latin typeface="+mj-lt"/>
              </a:defRPr>
            </a:lvl1pPr>
          </a:lstStyle>
          <a:p>
            <a:fld id="{B40096C6-FD22-4817-93D7-ECA1A90BC7A4}" type="slidenum">
              <a:rPr lang="en-US" smtClean="0"/>
              <a:t>‹#›</a:t>
            </a:fld>
            <a:endParaRPr lang="en-US" dirty="0"/>
          </a:p>
        </p:txBody>
      </p:sp>
      <p:sp>
        <p:nvSpPr>
          <p:cNvPr id="17" name="Title 2"/>
          <p:cNvSpPr>
            <a:spLocks noGrp="1"/>
          </p:cNvSpPr>
          <p:nvPr>
            <p:ph type="title"/>
          </p:nvPr>
        </p:nvSpPr>
        <p:spPr>
          <a:xfrm>
            <a:off x="2470245" y="382322"/>
            <a:ext cx="7297003" cy="512255"/>
          </a:xfrm>
          <a:noFill/>
        </p:spPr>
        <p:txBody>
          <a:bodyPr>
            <a:normAutofit/>
          </a:bodyPr>
          <a:lstStyle/>
          <a:p>
            <a:pPr algn="ctr"/>
            <a:r>
              <a:rPr lang="en-US" sz="3200" spc="400"/>
              <a:t>Click to edit Master title style</a:t>
            </a:r>
            <a:endParaRPr lang="en-US" sz="3200" spc="400" dirty="0"/>
          </a:p>
        </p:txBody>
      </p:sp>
    </p:spTree>
    <p:extLst>
      <p:ext uri="{BB962C8B-B14F-4D97-AF65-F5344CB8AC3E}">
        <p14:creationId xmlns:p14="http://schemas.microsoft.com/office/powerpoint/2010/main" val="257060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155340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155246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402561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21878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51974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566995C-CDA6-45C6-A25D-F113993DB35E}"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0096C6-FD22-4817-93D7-ECA1A90BC7A4}" type="slidenum">
              <a:rPr lang="en-US" smtClean="0"/>
              <a:t>‹#›</a:t>
            </a:fld>
            <a:endParaRPr lang="en-US" dirty="0"/>
          </a:p>
        </p:txBody>
      </p:sp>
    </p:spTree>
    <p:extLst>
      <p:ext uri="{BB962C8B-B14F-4D97-AF65-F5344CB8AC3E}">
        <p14:creationId xmlns:p14="http://schemas.microsoft.com/office/powerpoint/2010/main" val="305544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3.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0443" y="177800"/>
            <a:ext cx="8940800" cy="114300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566995C-CDA6-45C6-A25D-F113993DB35E}" type="datetimeFigureOut">
              <a:rPr lang="en-US" smtClean="0"/>
              <a:t>9/15/2022</a:t>
            </a:fld>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40096C6-FD22-4817-93D7-ECA1A90BC7A4}" type="slidenum">
              <a:rPr lang="en-US" smtClean="0"/>
              <a:t>‹#›</a:t>
            </a:fld>
            <a:endParaRPr lang="en-US" dirty="0"/>
          </a:p>
        </p:txBody>
      </p:sp>
      <p:sp>
        <p:nvSpPr>
          <p:cNvPr id="7" name="Rectangle 6"/>
          <p:cNvSpPr/>
          <p:nvPr/>
        </p:nvSpPr>
        <p:spPr>
          <a:xfrm>
            <a:off x="0" y="1498600"/>
            <a:ext cx="12192000" cy="5359400"/>
          </a:xfrm>
          <a:prstGeom prst="rect">
            <a:avLst/>
          </a:prstGeom>
          <a:gradFill flip="none" rotWithShape="1">
            <a:gsLst>
              <a:gs pos="0">
                <a:schemeClr val="bg2"/>
              </a:gs>
              <a:gs pos="0">
                <a:schemeClr val="bg2"/>
              </a:gs>
              <a:gs pos="7000">
                <a:schemeClr val="bg2">
                  <a:alpha val="88000"/>
                </a:schemeClr>
              </a:gs>
              <a:gs pos="100000">
                <a:schemeClr val="bg1">
                  <a:alpha val="88000"/>
                </a:schemeClr>
              </a:gs>
            </a:gsLst>
            <a:path path="rect">
              <a:fillToRect r="100000" b="100000"/>
            </a:path>
            <a:tileRect l="-100000" t="-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p:cNvSpPr/>
          <p:nvPr/>
        </p:nvSpPr>
        <p:spPr>
          <a:xfrm>
            <a:off x="0" y="1397000"/>
            <a:ext cx="12192000" cy="101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a:extLst>
              <a:ext uri="{FF2B5EF4-FFF2-40B4-BE49-F238E27FC236}">
                <a16:creationId xmlns:a16="http://schemas.microsoft.com/office/drawing/2014/main" id="{EFAD0376-DDFF-417D-AD60-052A7FA31091}"/>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118763" y="257934"/>
            <a:ext cx="2505673" cy="973311"/>
          </a:xfrm>
          <a:prstGeom prst="rect">
            <a:avLst/>
          </a:prstGeom>
        </p:spPr>
      </p:pic>
    </p:spTree>
    <p:extLst>
      <p:ext uri="{BB962C8B-B14F-4D97-AF65-F5344CB8AC3E}">
        <p14:creationId xmlns:p14="http://schemas.microsoft.com/office/powerpoint/2010/main" val="389613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Lst>
  <p:txStyles>
    <p:titleStyle>
      <a:lvl1pPr algn="r" defTabSz="609585" rtl="0" eaLnBrk="1" latinLnBrk="0" hangingPunct="1">
        <a:spcBef>
          <a:spcPct val="0"/>
        </a:spcBef>
        <a:buNone/>
        <a:defRPr sz="5867" kern="1200">
          <a:solidFill>
            <a:schemeClr val="tx2"/>
          </a:solidFill>
          <a:latin typeface="Euphemia UCAS"/>
          <a:ea typeface="+mj-ea"/>
          <a:cs typeface="Euphemia UCA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0443" y="177800"/>
            <a:ext cx="8940800" cy="114300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566995C-CDA6-45C6-A25D-F113993DB35E}" type="datetimeFigureOut">
              <a:rPr lang="en-US" smtClean="0"/>
              <a:t>9/15/2022</a:t>
            </a:fld>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B40096C6-FD22-4817-93D7-ECA1A90BC7A4}" type="slidenum">
              <a:rPr lang="en-US" smtClean="0"/>
              <a:t>‹#›</a:t>
            </a:fld>
            <a:endParaRPr lang="en-US" dirty="0"/>
          </a:p>
        </p:txBody>
      </p:sp>
      <p:sp>
        <p:nvSpPr>
          <p:cNvPr id="7" name="Rectangle 6"/>
          <p:cNvSpPr/>
          <p:nvPr/>
        </p:nvSpPr>
        <p:spPr>
          <a:xfrm>
            <a:off x="0" y="1498600"/>
            <a:ext cx="12192000" cy="5359400"/>
          </a:xfrm>
          <a:prstGeom prst="rect">
            <a:avLst/>
          </a:prstGeom>
          <a:gradFill flip="none" rotWithShape="1">
            <a:gsLst>
              <a:gs pos="0">
                <a:schemeClr val="bg2"/>
              </a:gs>
              <a:gs pos="0">
                <a:schemeClr val="bg2"/>
              </a:gs>
              <a:gs pos="7000">
                <a:schemeClr val="bg2">
                  <a:alpha val="88000"/>
                </a:schemeClr>
              </a:gs>
              <a:gs pos="100000">
                <a:schemeClr val="bg1">
                  <a:alpha val="88000"/>
                </a:schemeClr>
              </a:gs>
            </a:gsLst>
            <a:path path="rect">
              <a:fillToRect r="100000" b="100000"/>
            </a:path>
            <a:tileRect l="-100000" t="-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p:cNvSpPr/>
          <p:nvPr/>
        </p:nvSpPr>
        <p:spPr>
          <a:xfrm>
            <a:off x="0" y="1397000"/>
            <a:ext cx="12192000" cy="101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a:extLst>
              <a:ext uri="{FF2B5EF4-FFF2-40B4-BE49-F238E27FC236}">
                <a16:creationId xmlns:a16="http://schemas.microsoft.com/office/drawing/2014/main" id="{EFAD0376-DDFF-417D-AD60-052A7FA31091}"/>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118763" y="257934"/>
            <a:ext cx="2505673" cy="973311"/>
          </a:xfrm>
          <a:prstGeom prst="rect">
            <a:avLst/>
          </a:prstGeom>
        </p:spPr>
      </p:pic>
    </p:spTree>
    <p:extLst>
      <p:ext uri="{BB962C8B-B14F-4D97-AF65-F5344CB8AC3E}">
        <p14:creationId xmlns:p14="http://schemas.microsoft.com/office/powerpoint/2010/main" val="1324125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r" defTabSz="609585" rtl="0" eaLnBrk="1" latinLnBrk="0" hangingPunct="1">
        <a:spcBef>
          <a:spcPct val="0"/>
        </a:spcBef>
        <a:buNone/>
        <a:defRPr sz="5867" kern="1200">
          <a:solidFill>
            <a:schemeClr val="tx2"/>
          </a:solidFill>
          <a:latin typeface="Euphemia UCAS"/>
          <a:ea typeface="+mj-ea"/>
          <a:cs typeface="Euphemia UCA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jpeg"/><Relationship Id="rId10" Type="http://schemas.openxmlformats.org/officeDocument/2006/relationships/image" Target="../media/image41.emf"/><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jpe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jpe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pn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hyperlink" Target="https://www.drugchannels.net/2020/09/specialty-pharmacy-keeps-disrupting-buy.html" TargetMode="External"/><Relationship Id="rId2" Type="http://schemas.openxmlformats.org/officeDocument/2006/relationships/image" Target="../media/image72.png"/><Relationship Id="rId1" Type="http://schemas.openxmlformats.org/officeDocument/2006/relationships/slideLayout" Target="../slideLayouts/slideLayout16.xml"/><Relationship Id="rId6" Type="http://schemas.openxmlformats.org/officeDocument/2006/relationships/image" Target="../media/image76.png"/><Relationship Id="rId11" Type="http://schemas.openxmlformats.org/officeDocument/2006/relationships/hyperlink" Target="https://www.griffinbenefits.com/blog/prescription-drug-pricing-trends-2021" TargetMode="External"/><Relationship Id="rId5" Type="http://schemas.openxmlformats.org/officeDocument/2006/relationships/image" Target="../media/image75.svg"/><Relationship Id="rId10" Type="http://schemas.openxmlformats.org/officeDocument/2006/relationships/hyperlink" Target="https://nhia.org/documents/CE_May_June_2019.pdf" TargetMode="External"/><Relationship Id="rId4" Type="http://schemas.openxmlformats.org/officeDocument/2006/relationships/image" Target="../media/image74.png"/><Relationship Id="rId9" Type="http://schemas.openxmlformats.org/officeDocument/2006/relationships/image" Target="../media/image79.svg"/></Relationships>
</file>

<file path=ppt/slides/_rels/slide27.xml.rels><?xml version="1.0" encoding="UTF-8" standalone="yes"?>
<Relationships xmlns="http://schemas.openxmlformats.org/package/2006/relationships"><Relationship Id="rId3" Type="http://schemas.openxmlformats.org/officeDocument/2006/relationships/hyperlink" Target="https://www.drugchannels.net/2020/09/specialty-pharmacy-keeps-disrupting-buy.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B543525-D6F5-471A-BC1C-F68519B13D7B}"/>
              </a:ext>
            </a:extLst>
          </p:cNvPr>
          <p:cNvSpPr txBox="1">
            <a:spLocks/>
          </p:cNvSpPr>
          <p:nvPr/>
        </p:nvSpPr>
        <p:spPr>
          <a:xfrm>
            <a:off x="779901" y="3118297"/>
            <a:ext cx="7674863" cy="3258967"/>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US" sz="1600" dirty="0">
              <a:solidFill>
                <a:schemeClr val="tx1">
                  <a:lumMod val="50000"/>
                </a:schemeClr>
              </a:solidFill>
            </a:endParaRPr>
          </a:p>
          <a:p>
            <a:pPr marL="609585" lvl="1" indent="0">
              <a:buNone/>
            </a:pPr>
            <a:r>
              <a:rPr lang="en-US" sz="2000" dirty="0">
                <a:solidFill>
                  <a:schemeClr val="tx1">
                    <a:lumMod val="50000"/>
                  </a:schemeClr>
                </a:solidFill>
              </a:rPr>
              <a:t>Dan Henderson, MD, MPH, Chief Medical Officer, </a:t>
            </a:r>
            <a:r>
              <a:rPr lang="en-US" sz="2000" dirty="0" err="1">
                <a:solidFill>
                  <a:schemeClr val="tx1">
                    <a:lumMod val="50000"/>
                  </a:schemeClr>
                </a:solidFill>
              </a:rPr>
              <a:t>instED</a:t>
            </a:r>
            <a:r>
              <a:rPr lang="en-US" sz="2000" dirty="0">
                <a:solidFill>
                  <a:schemeClr val="tx1">
                    <a:lumMod val="50000"/>
                  </a:schemeClr>
                </a:solidFill>
              </a:rPr>
              <a:t> at Commonwealth Care Alliance</a:t>
            </a:r>
          </a:p>
          <a:p>
            <a:pPr marL="609585" lvl="1" indent="0">
              <a:buNone/>
            </a:pPr>
            <a:endParaRPr lang="en-US" sz="1800" dirty="0">
              <a:solidFill>
                <a:schemeClr val="tx1">
                  <a:lumMod val="50000"/>
                </a:schemeClr>
              </a:solidFill>
            </a:endParaRPr>
          </a:p>
          <a:p>
            <a:pPr marL="609585" lvl="1" indent="0">
              <a:buNone/>
            </a:pPr>
            <a:endParaRPr lang="en-US" sz="1800" dirty="0">
              <a:solidFill>
                <a:schemeClr val="tx1">
                  <a:lumMod val="50000"/>
                </a:schemeClr>
              </a:solidFill>
            </a:endParaRPr>
          </a:p>
          <a:p>
            <a:pPr marL="609585" lvl="1" indent="0">
              <a:buNone/>
            </a:pPr>
            <a:r>
              <a:rPr lang="en-US" sz="2000" dirty="0">
                <a:solidFill>
                  <a:schemeClr val="tx1">
                    <a:lumMod val="50000"/>
                  </a:schemeClr>
                </a:solidFill>
              </a:rPr>
              <a:t>Mary Beth Irwin MPH, RPh, VP Pharmacy Services at Blue Cross Blue Shield of MA</a:t>
            </a:r>
          </a:p>
          <a:p>
            <a:pPr marL="609585" lvl="1" indent="0">
              <a:buNone/>
            </a:pPr>
            <a:endParaRPr lang="en-US" sz="1800" dirty="0">
              <a:solidFill>
                <a:schemeClr val="tx1">
                  <a:lumMod val="50000"/>
                </a:schemeClr>
              </a:solidFill>
            </a:endParaRPr>
          </a:p>
          <a:p>
            <a:pPr marL="609585" lvl="1" indent="0">
              <a:buNone/>
            </a:pPr>
            <a:endParaRPr lang="en-US" sz="1800" dirty="0">
              <a:solidFill>
                <a:schemeClr val="tx1">
                  <a:lumMod val="50000"/>
                </a:schemeClr>
              </a:solidFill>
            </a:endParaRPr>
          </a:p>
          <a:p>
            <a:pPr marL="609585" lvl="1" indent="0">
              <a:buNone/>
            </a:pPr>
            <a:r>
              <a:rPr lang="en-US" sz="2000" dirty="0">
                <a:solidFill>
                  <a:schemeClr val="tx1">
                    <a:lumMod val="50000"/>
                  </a:schemeClr>
                </a:solidFill>
              </a:rPr>
              <a:t>Matthew Cohen, Patient Advocate</a:t>
            </a:r>
          </a:p>
        </p:txBody>
      </p:sp>
      <p:pic>
        <p:nvPicPr>
          <p:cNvPr id="1030" name="Picture 6">
            <a:extLst>
              <a:ext uri="{FF2B5EF4-FFF2-40B4-BE49-F238E27FC236}">
                <a16:creationId xmlns:a16="http://schemas.microsoft.com/office/drawing/2014/main" id="{61770C88-C6DF-493B-94D8-F4F40EE9A91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95402" y="4496913"/>
            <a:ext cx="1196981" cy="1196981"/>
          </a:xfrm>
          <a:prstGeom prst="ellipse">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pic>
        <p:nvPicPr>
          <p:cNvPr id="1031" name="Picture 7">
            <a:extLst>
              <a:ext uri="{FF2B5EF4-FFF2-40B4-BE49-F238E27FC236}">
                <a16:creationId xmlns:a16="http://schemas.microsoft.com/office/drawing/2014/main" id="{A5A4FDCF-B520-4298-B8C1-550B05538F3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64762" y="3046037"/>
            <a:ext cx="1192542" cy="1206506"/>
          </a:xfrm>
          <a:prstGeom prst="ellipse">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Lst>
        </p:spPr>
      </p:pic>
      <p:sp>
        <p:nvSpPr>
          <p:cNvPr id="16" name="Title 1">
            <a:extLst>
              <a:ext uri="{FF2B5EF4-FFF2-40B4-BE49-F238E27FC236}">
                <a16:creationId xmlns:a16="http://schemas.microsoft.com/office/drawing/2014/main" id="{8327FAC2-5DD1-4008-97E2-057639EDC7B1}"/>
              </a:ext>
            </a:extLst>
          </p:cNvPr>
          <p:cNvSpPr txBox="1">
            <a:spLocks/>
          </p:cNvSpPr>
          <p:nvPr/>
        </p:nvSpPr>
        <p:spPr>
          <a:xfrm>
            <a:off x="-770817" y="403411"/>
            <a:ext cx="10363200" cy="3025587"/>
          </a:xfrm>
          <a:prstGeom prst="rect">
            <a:avLst/>
          </a:prstGeom>
        </p:spPr>
        <p:txBody>
          <a:bodyPr vert="horz" lIns="91440" tIns="45720" rIns="91440" bIns="45720" rtlCol="0" anchor="ctr">
            <a:normAutofit fontScale="97500"/>
          </a:bodyPr>
          <a:lstStyle>
            <a:lvl1pPr algn="r" defTabSz="609585" rtl="0" eaLnBrk="1" latinLnBrk="0" hangingPunct="1">
              <a:spcBef>
                <a:spcPct val="0"/>
              </a:spcBef>
              <a:buNone/>
              <a:defRPr sz="5867" kern="1200">
                <a:solidFill>
                  <a:schemeClr val="tx2"/>
                </a:solidFill>
                <a:latin typeface="Euphemia UCAS"/>
                <a:ea typeface="+mj-ea"/>
                <a:cs typeface="Euphemia UCAS"/>
              </a:defRPr>
            </a:lvl1pPr>
          </a:lstStyle>
          <a:p>
            <a:pPr algn="ctr"/>
            <a:r>
              <a:rPr lang="en-US" sz="5400" dirty="0">
                <a:ln w="0"/>
                <a:effectLst>
                  <a:reflection blurRad="6350" stA="53000" endA="300" endPos="35500" dir="5400000" sy="-90000" algn="bl" rotWithShape="0"/>
                </a:effectLst>
              </a:rPr>
              <a:t> </a:t>
            </a:r>
            <a:br>
              <a:rPr lang="en-US" dirty="0">
                <a:ln w="0"/>
                <a:effectLst>
                  <a:reflection blurRad="6350" stA="53000" endA="300" endPos="35500" dir="5400000" sy="-90000" algn="bl" rotWithShape="0"/>
                </a:effectLst>
              </a:rPr>
            </a:br>
            <a:r>
              <a:rPr lang="en-US" sz="4800" dirty="0">
                <a:ln w="0"/>
                <a:effectLst>
                  <a:reflection blurRad="6350" stA="53000" endA="300" endPos="35500" dir="5400000" sy="-90000" algn="bl" rotWithShape="0"/>
                </a:effectLst>
              </a:rPr>
              <a:t>Evolution of the Site of Care: </a:t>
            </a:r>
            <a:br>
              <a:rPr lang="en-US" sz="4800" dirty="0">
                <a:ln w="0"/>
                <a:solidFill>
                  <a:schemeClr val="tx1">
                    <a:lumMod val="50000"/>
                  </a:schemeClr>
                </a:solidFill>
                <a:effectLst>
                  <a:outerShdw blurRad="38100" dist="19050" dir="2700000" algn="tl" rotWithShape="0">
                    <a:schemeClr val="dk1">
                      <a:alpha val="40000"/>
                    </a:schemeClr>
                  </a:outerShdw>
                </a:effectLst>
              </a:rPr>
            </a:br>
            <a:r>
              <a:rPr lang="en-US" sz="3300" dirty="0">
                <a:ln w="0"/>
                <a:effectLst>
                  <a:outerShdw blurRad="38100" dist="19050" dir="2700000" algn="tl" rotWithShape="0">
                    <a:schemeClr val="dk1">
                      <a:alpha val="40000"/>
                    </a:schemeClr>
                  </a:outerShdw>
                </a:effectLst>
              </a:rPr>
              <a:t>Provider, Payer and Patient Perspectives</a:t>
            </a:r>
            <a:endParaRPr lang="en-US" sz="3300" dirty="0">
              <a:ln w="0"/>
              <a:effectLst>
                <a:reflection blurRad="6350" stA="53000" endA="300" endPos="35500" dir="5400000" sy="-90000" algn="bl" rotWithShape="0"/>
              </a:effectLst>
            </a:endParaRPr>
          </a:p>
        </p:txBody>
      </p:sp>
      <p:pic>
        <p:nvPicPr>
          <p:cNvPr id="17" name="Picture 16">
            <a:extLst>
              <a:ext uri="{FF2B5EF4-FFF2-40B4-BE49-F238E27FC236}">
                <a16:creationId xmlns:a16="http://schemas.microsoft.com/office/drawing/2014/main" id="{F5300632-AFA4-4C63-AF95-26878048F467}"/>
              </a:ext>
            </a:extLst>
          </p:cNvPr>
          <p:cNvPicPr>
            <a:picLocks noChangeAspect="1"/>
          </p:cNvPicPr>
          <p:nvPr/>
        </p:nvPicPr>
        <p:blipFill rotWithShape="1">
          <a:blip r:embed="rId5">
            <a:extLst>
              <a:ext uri="{28A0092B-C50C-407E-A947-70E740481C1C}">
                <a14:useLocalDpi xmlns:a14="http://schemas.microsoft.com/office/drawing/2010/main" val="0"/>
              </a:ext>
            </a:extLst>
          </a:blip>
          <a:srcRect l="27290" t="5888" r="30698" b="40909"/>
          <a:stretch/>
        </p:blipFill>
        <p:spPr bwMode="auto">
          <a:xfrm>
            <a:off x="5907914" y="5375970"/>
            <a:ext cx="1107367" cy="1196981"/>
          </a:xfrm>
          <a:prstGeom prst="ellipse">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4378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4EEF-939B-4AAB-8480-68F38A9ABD91}"/>
              </a:ext>
            </a:extLst>
          </p:cNvPr>
          <p:cNvSpPr>
            <a:spLocks noGrp="1"/>
          </p:cNvSpPr>
          <p:nvPr>
            <p:ph type="title"/>
          </p:nvPr>
        </p:nvSpPr>
        <p:spPr/>
        <p:txBody>
          <a:bodyPr>
            <a:normAutofit fontScale="90000"/>
          </a:bodyPr>
          <a:lstStyle/>
          <a:p>
            <a:r>
              <a:rPr lang="en-US" dirty="0"/>
              <a:t>Millions of Virtual Visits Later:</a:t>
            </a:r>
          </a:p>
        </p:txBody>
      </p:sp>
      <p:sp>
        <p:nvSpPr>
          <p:cNvPr id="3" name="Content Placeholder 2">
            <a:extLst>
              <a:ext uri="{FF2B5EF4-FFF2-40B4-BE49-F238E27FC236}">
                <a16:creationId xmlns:a16="http://schemas.microsoft.com/office/drawing/2014/main" id="{317B3114-651A-4FE5-A6C5-E5B43BE83C4E}"/>
              </a:ext>
            </a:extLst>
          </p:cNvPr>
          <p:cNvSpPr>
            <a:spLocks noGrp="1"/>
          </p:cNvSpPr>
          <p:nvPr>
            <p:ph idx="1"/>
          </p:nvPr>
        </p:nvSpPr>
        <p:spPr>
          <a:xfrm>
            <a:off x="123522" y="1750890"/>
            <a:ext cx="6898715" cy="4929310"/>
          </a:xfrm>
        </p:spPr>
        <p:txBody>
          <a:bodyPr>
            <a:normAutofit/>
          </a:bodyPr>
          <a:lstStyle/>
          <a:p>
            <a:pPr marL="0" indent="0">
              <a:buNone/>
            </a:pPr>
            <a:r>
              <a:rPr lang="en-US" sz="3000" dirty="0">
                <a:solidFill>
                  <a:schemeClr val="tx2"/>
                </a:solidFill>
              </a:rPr>
              <a:t>Often </a:t>
            </a:r>
            <a:r>
              <a:rPr lang="en-US" sz="3000" i="1" dirty="0">
                <a:solidFill>
                  <a:schemeClr val="tx2"/>
                </a:solidFill>
              </a:rPr>
              <a:t>preferred </a:t>
            </a:r>
            <a:r>
              <a:rPr lang="en-US" sz="3000" dirty="0">
                <a:solidFill>
                  <a:schemeClr val="tx2"/>
                </a:solidFill>
              </a:rPr>
              <a:t>by Patients, providers</a:t>
            </a:r>
          </a:p>
          <a:p>
            <a:pPr marL="0" indent="0">
              <a:buNone/>
            </a:pPr>
            <a:r>
              <a:rPr lang="en-US" sz="3000" dirty="0">
                <a:solidFill>
                  <a:schemeClr val="tx2"/>
                </a:solidFill>
              </a:rPr>
              <a:t>Untapped potential to reduce wait times </a:t>
            </a:r>
          </a:p>
          <a:p>
            <a:pPr marL="0" indent="0">
              <a:buNone/>
            </a:pPr>
            <a:r>
              <a:rPr lang="en-US" sz="3000" dirty="0">
                <a:solidFill>
                  <a:schemeClr val="tx2"/>
                </a:solidFill>
              </a:rPr>
              <a:t>Vigorous innovation and growth</a:t>
            </a:r>
          </a:p>
          <a:p>
            <a:pPr marL="0" indent="0">
              <a:buNone/>
            </a:pPr>
            <a:r>
              <a:rPr lang="en-US" sz="3000" dirty="0">
                <a:solidFill>
                  <a:schemeClr val="tx2"/>
                </a:solidFill>
              </a:rPr>
              <a:t>Access disparities real, not as bad as feared</a:t>
            </a:r>
          </a:p>
          <a:p>
            <a:pPr marL="0" indent="0">
              <a:buNone/>
            </a:pPr>
            <a:r>
              <a:rPr lang="en-US" sz="3000" dirty="0">
                <a:solidFill>
                  <a:schemeClr val="tx2"/>
                </a:solidFill>
              </a:rPr>
              <a:t>CCA’s experience:</a:t>
            </a:r>
          </a:p>
          <a:p>
            <a:pPr lvl="1"/>
            <a:r>
              <a:rPr lang="en-US" sz="2666" dirty="0">
                <a:solidFill>
                  <a:schemeClr val="tx2"/>
                </a:solidFill>
              </a:rPr>
              <a:t>66% of 20K+ surveyed virtual care-ready</a:t>
            </a:r>
          </a:p>
          <a:p>
            <a:pPr lvl="1"/>
            <a:r>
              <a:rPr lang="en-US" sz="2666" dirty="0">
                <a:solidFill>
                  <a:schemeClr val="tx2"/>
                </a:solidFill>
              </a:rPr>
              <a:t>Age range of patients 22 to 104 </a:t>
            </a:r>
          </a:p>
          <a:p>
            <a:pPr lvl="1"/>
            <a:r>
              <a:rPr lang="en-US" sz="2666" dirty="0">
                <a:solidFill>
                  <a:schemeClr val="tx2"/>
                </a:solidFill>
              </a:rPr>
              <a:t>Over 30 languages in use </a:t>
            </a:r>
          </a:p>
          <a:p>
            <a:pPr lvl="1"/>
            <a:r>
              <a:rPr lang="en-US" sz="2666" dirty="0">
                <a:solidFill>
                  <a:schemeClr val="tx2"/>
                </a:solidFill>
              </a:rPr>
              <a:t>“You have video visits!”</a:t>
            </a:r>
          </a:p>
        </p:txBody>
      </p:sp>
      <p:grpSp>
        <p:nvGrpSpPr>
          <p:cNvPr id="7" name="Group 6">
            <a:extLst>
              <a:ext uri="{FF2B5EF4-FFF2-40B4-BE49-F238E27FC236}">
                <a16:creationId xmlns:a16="http://schemas.microsoft.com/office/drawing/2014/main" id="{C83E0EB8-33A4-4E89-B404-F7D927951FCF}"/>
              </a:ext>
            </a:extLst>
          </p:cNvPr>
          <p:cNvGrpSpPr/>
          <p:nvPr/>
        </p:nvGrpSpPr>
        <p:grpSpPr>
          <a:xfrm>
            <a:off x="6970595" y="1750890"/>
            <a:ext cx="5180648" cy="4480282"/>
            <a:chOff x="341556" y="2071593"/>
            <a:chExt cx="5180648" cy="4480282"/>
          </a:xfrm>
        </p:grpSpPr>
        <p:pic>
          <p:nvPicPr>
            <p:cNvPr id="5" name="Picture 4">
              <a:extLst>
                <a:ext uri="{FF2B5EF4-FFF2-40B4-BE49-F238E27FC236}">
                  <a16:creationId xmlns:a16="http://schemas.microsoft.com/office/drawing/2014/main" id="{54A55A16-170D-4FF2-B17D-0443E45AFF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556" y="2635515"/>
              <a:ext cx="5180648" cy="3916360"/>
            </a:xfrm>
            <a:prstGeom prst="rect">
              <a:avLst/>
            </a:prstGeom>
          </p:spPr>
        </p:pic>
        <p:pic>
          <p:nvPicPr>
            <p:cNvPr id="4" name="Picture 3">
              <a:extLst>
                <a:ext uri="{FF2B5EF4-FFF2-40B4-BE49-F238E27FC236}">
                  <a16:creationId xmlns:a16="http://schemas.microsoft.com/office/drawing/2014/main" id="{80C3337F-D3AD-4A92-BFC1-140FFE4CD7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56" y="2071593"/>
              <a:ext cx="5180648" cy="759233"/>
            </a:xfrm>
            <a:prstGeom prst="rect">
              <a:avLst/>
            </a:prstGeom>
          </p:spPr>
        </p:pic>
      </p:grpSp>
      <p:sp>
        <p:nvSpPr>
          <p:cNvPr id="8" name="TextBox 7">
            <a:extLst>
              <a:ext uri="{FF2B5EF4-FFF2-40B4-BE49-F238E27FC236}">
                <a16:creationId xmlns:a16="http://schemas.microsoft.com/office/drawing/2014/main" id="{CD5C11A2-27A9-4A83-A46E-644693D408BE}"/>
              </a:ext>
            </a:extLst>
          </p:cNvPr>
          <p:cNvSpPr txBox="1"/>
          <p:nvPr/>
        </p:nvSpPr>
        <p:spPr>
          <a:xfrm>
            <a:off x="7401017" y="6271874"/>
            <a:ext cx="38692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Calibri"/>
                <a:ea typeface="+mn-ea"/>
                <a:cs typeface="+mn-cs"/>
              </a:rPr>
              <a:t>(McKinsey and Co, 2021) </a:t>
            </a:r>
          </a:p>
        </p:txBody>
      </p:sp>
    </p:spTree>
    <p:extLst>
      <p:ext uri="{BB962C8B-B14F-4D97-AF65-F5344CB8AC3E}">
        <p14:creationId xmlns:p14="http://schemas.microsoft.com/office/powerpoint/2010/main" val="57894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4EEF-939B-4AAB-8480-68F38A9ABD91}"/>
              </a:ext>
            </a:extLst>
          </p:cNvPr>
          <p:cNvSpPr>
            <a:spLocks noGrp="1"/>
          </p:cNvSpPr>
          <p:nvPr>
            <p:ph type="title"/>
          </p:nvPr>
        </p:nvSpPr>
        <p:spPr/>
        <p:txBody>
          <a:bodyPr>
            <a:normAutofit fontScale="90000"/>
          </a:bodyPr>
          <a:lstStyle/>
          <a:p>
            <a:r>
              <a:rPr lang="en-US" dirty="0"/>
              <a:t>Millions of Virtual Visits Later:</a:t>
            </a:r>
          </a:p>
        </p:txBody>
      </p:sp>
      <p:sp>
        <p:nvSpPr>
          <p:cNvPr id="3" name="Content Placeholder 2">
            <a:extLst>
              <a:ext uri="{FF2B5EF4-FFF2-40B4-BE49-F238E27FC236}">
                <a16:creationId xmlns:a16="http://schemas.microsoft.com/office/drawing/2014/main" id="{317B3114-651A-4FE5-A6C5-E5B43BE83C4E}"/>
              </a:ext>
            </a:extLst>
          </p:cNvPr>
          <p:cNvSpPr>
            <a:spLocks noGrp="1"/>
          </p:cNvSpPr>
          <p:nvPr>
            <p:ph idx="1"/>
          </p:nvPr>
        </p:nvSpPr>
        <p:spPr>
          <a:xfrm>
            <a:off x="3670668" y="1830789"/>
            <a:ext cx="8335802" cy="4721086"/>
          </a:xfrm>
        </p:spPr>
        <p:txBody>
          <a:bodyPr>
            <a:normAutofit/>
          </a:bodyPr>
          <a:lstStyle/>
          <a:p>
            <a:pPr marL="0" indent="0">
              <a:buNone/>
            </a:pPr>
            <a:r>
              <a:rPr lang="en-US" sz="3200" dirty="0">
                <a:solidFill>
                  <a:schemeClr val="tx2"/>
                </a:solidFill>
              </a:rPr>
              <a:t>Remaining challenges: </a:t>
            </a:r>
          </a:p>
          <a:p>
            <a:pPr lvl="1"/>
            <a:r>
              <a:rPr lang="en-US" sz="2666" dirty="0">
                <a:solidFill>
                  <a:schemeClr val="tx2"/>
                </a:solidFill>
              </a:rPr>
              <a:t>“Sorting” to virtual vs in-person care</a:t>
            </a:r>
          </a:p>
          <a:p>
            <a:pPr lvl="1"/>
            <a:r>
              <a:rPr lang="en-US" sz="2666" dirty="0">
                <a:solidFill>
                  <a:schemeClr val="tx2"/>
                </a:solidFill>
              </a:rPr>
              <a:t>Long-term regulatory/payment uncertainty</a:t>
            </a:r>
          </a:p>
          <a:p>
            <a:pPr lvl="1"/>
            <a:r>
              <a:rPr lang="en-US" sz="2666" dirty="0">
                <a:solidFill>
                  <a:schemeClr val="tx2"/>
                </a:solidFill>
              </a:rPr>
              <a:t>State lines and state licenses</a:t>
            </a:r>
          </a:p>
          <a:p>
            <a:pPr lvl="1"/>
            <a:r>
              <a:rPr lang="en-US" sz="2666" dirty="0">
                <a:solidFill>
                  <a:schemeClr val="tx2"/>
                </a:solidFill>
              </a:rPr>
              <a:t>Pop health, empanelment, and what “counts,” in a value-based world</a:t>
            </a:r>
          </a:p>
          <a:p>
            <a:pPr lvl="1"/>
            <a:r>
              <a:rPr lang="en-US" sz="2666" dirty="0">
                <a:solidFill>
                  <a:schemeClr val="tx2"/>
                </a:solidFill>
              </a:rPr>
              <a:t>Financial and logistical hurdles for practices</a:t>
            </a:r>
          </a:p>
        </p:txBody>
      </p:sp>
      <p:pic>
        <p:nvPicPr>
          <p:cNvPr id="6" name="Picture 5" descr="5 Tips to Prepare for Your First Telehealth Visit | | Keck Medicine of USC">
            <a:extLst>
              <a:ext uri="{FF2B5EF4-FFF2-40B4-BE49-F238E27FC236}">
                <a16:creationId xmlns:a16="http://schemas.microsoft.com/office/drawing/2014/main" id="{E5098D6A-9098-D149-B12A-A7D4521CD00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5530" y="2570340"/>
            <a:ext cx="3915781" cy="277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9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4EEF-939B-4AAB-8480-68F38A9ABD91}"/>
              </a:ext>
            </a:extLst>
          </p:cNvPr>
          <p:cNvSpPr>
            <a:spLocks noGrp="1"/>
          </p:cNvSpPr>
          <p:nvPr>
            <p:ph type="title"/>
          </p:nvPr>
        </p:nvSpPr>
        <p:spPr>
          <a:xfrm>
            <a:off x="2732690" y="177800"/>
            <a:ext cx="9459310" cy="1143000"/>
          </a:xfrm>
        </p:spPr>
        <p:txBody>
          <a:bodyPr>
            <a:noAutofit/>
          </a:bodyPr>
          <a:lstStyle/>
          <a:p>
            <a:r>
              <a:rPr lang="en-US" sz="4400" dirty="0"/>
              <a:t>Massive change 2: In-Home </a:t>
            </a:r>
            <a:r>
              <a:rPr lang="en-US" sz="4400" u="sng" dirty="0"/>
              <a:t>Urgent</a:t>
            </a:r>
            <a:r>
              <a:rPr lang="en-US" sz="4400" dirty="0"/>
              <a:t> Care</a:t>
            </a:r>
          </a:p>
        </p:txBody>
      </p:sp>
      <p:sp>
        <p:nvSpPr>
          <p:cNvPr id="3" name="Content Placeholder 2">
            <a:extLst>
              <a:ext uri="{FF2B5EF4-FFF2-40B4-BE49-F238E27FC236}">
                <a16:creationId xmlns:a16="http://schemas.microsoft.com/office/drawing/2014/main" id="{317B3114-651A-4FE5-A6C5-E5B43BE83C4E}"/>
              </a:ext>
            </a:extLst>
          </p:cNvPr>
          <p:cNvSpPr>
            <a:spLocks noGrp="1"/>
          </p:cNvSpPr>
          <p:nvPr>
            <p:ph idx="1"/>
          </p:nvPr>
        </p:nvSpPr>
        <p:spPr>
          <a:xfrm>
            <a:off x="34826" y="1896751"/>
            <a:ext cx="6166277" cy="4525433"/>
          </a:xfrm>
        </p:spPr>
        <p:txBody>
          <a:bodyPr>
            <a:normAutofit fontScale="92500" lnSpcReduction="10000"/>
          </a:bodyPr>
          <a:lstStyle/>
          <a:p>
            <a:pPr marL="0" indent="0">
              <a:buNone/>
            </a:pPr>
            <a:r>
              <a:rPr lang="en-US" sz="3600" dirty="0">
                <a:solidFill>
                  <a:schemeClr val="tx2"/>
                </a:solidFill>
              </a:rPr>
              <a:t>Two primary models: </a:t>
            </a:r>
          </a:p>
          <a:p>
            <a:r>
              <a:rPr lang="en-US" sz="3600" dirty="0">
                <a:solidFill>
                  <a:schemeClr val="tx2"/>
                </a:solidFill>
              </a:rPr>
              <a:t>Hospital-at-Home (H@H)</a:t>
            </a:r>
          </a:p>
          <a:p>
            <a:pPr lvl="1"/>
            <a:r>
              <a:rPr lang="en-US" sz="3066" dirty="0">
                <a:solidFill>
                  <a:schemeClr val="tx2"/>
                </a:solidFill>
              </a:rPr>
              <a:t>“Admission” from ED to one’s home, with hospital-style care.</a:t>
            </a:r>
          </a:p>
          <a:p>
            <a:r>
              <a:rPr lang="en-US" sz="3600" dirty="0">
                <a:solidFill>
                  <a:schemeClr val="tx2"/>
                </a:solidFill>
              </a:rPr>
              <a:t>Mobile Integrated Health (MIH) </a:t>
            </a:r>
            <a:endParaRPr lang="en-US" sz="3066" dirty="0">
              <a:solidFill>
                <a:schemeClr val="tx2"/>
              </a:solidFill>
            </a:endParaRPr>
          </a:p>
          <a:p>
            <a:pPr lvl="1"/>
            <a:r>
              <a:rPr lang="en-US" sz="3066" dirty="0">
                <a:solidFill>
                  <a:schemeClr val="tx2"/>
                </a:solidFill>
              </a:rPr>
              <a:t>In-home urgent care provided by paramedic, with physician-level provider supporting and supervising.</a:t>
            </a:r>
          </a:p>
        </p:txBody>
      </p:sp>
      <p:pic>
        <p:nvPicPr>
          <p:cNvPr id="4" name="Picture 3">
            <a:extLst>
              <a:ext uri="{FF2B5EF4-FFF2-40B4-BE49-F238E27FC236}">
                <a16:creationId xmlns:a16="http://schemas.microsoft.com/office/drawing/2014/main" id="{24FA3EC9-0827-44D7-B2C1-27B6462CB0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1103" y="1896751"/>
            <a:ext cx="5714660" cy="4193991"/>
          </a:xfrm>
          <a:prstGeom prst="rect">
            <a:avLst/>
          </a:prstGeom>
        </p:spPr>
      </p:pic>
      <p:sp>
        <p:nvSpPr>
          <p:cNvPr id="5" name="TextBox 4">
            <a:extLst>
              <a:ext uri="{FF2B5EF4-FFF2-40B4-BE49-F238E27FC236}">
                <a16:creationId xmlns:a16="http://schemas.microsoft.com/office/drawing/2014/main" id="{7471E1EB-21BE-4B69-9D5D-739516D441B6}"/>
              </a:ext>
            </a:extLst>
          </p:cNvPr>
          <p:cNvSpPr txBox="1"/>
          <p:nvPr/>
        </p:nvSpPr>
        <p:spPr>
          <a:xfrm>
            <a:off x="8828689" y="6122636"/>
            <a:ext cx="21675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(Boston Globe, 2016)</a:t>
            </a:r>
          </a:p>
        </p:txBody>
      </p:sp>
    </p:spTree>
    <p:extLst>
      <p:ext uri="{BB962C8B-B14F-4D97-AF65-F5344CB8AC3E}">
        <p14:creationId xmlns:p14="http://schemas.microsoft.com/office/powerpoint/2010/main" val="428516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E5F9-912F-41E9-B8ED-89827562E1EF}"/>
              </a:ext>
            </a:extLst>
          </p:cNvPr>
          <p:cNvSpPr>
            <a:spLocks noGrp="1"/>
          </p:cNvSpPr>
          <p:nvPr>
            <p:ph type="title"/>
          </p:nvPr>
        </p:nvSpPr>
        <p:spPr>
          <a:xfrm>
            <a:off x="2306472" y="177800"/>
            <a:ext cx="9844771" cy="1143000"/>
          </a:xfrm>
        </p:spPr>
        <p:txBody>
          <a:bodyPr>
            <a:noAutofit/>
          </a:bodyPr>
          <a:lstStyle/>
          <a:p>
            <a:r>
              <a:rPr lang="en-US" sz="3900" dirty="0"/>
              <a:t>Massive change 2: In-home Acute/Urgent Care</a:t>
            </a:r>
          </a:p>
        </p:txBody>
      </p:sp>
      <p:sp>
        <p:nvSpPr>
          <p:cNvPr id="3" name="Content Placeholder 2">
            <a:extLst>
              <a:ext uri="{FF2B5EF4-FFF2-40B4-BE49-F238E27FC236}">
                <a16:creationId xmlns:a16="http://schemas.microsoft.com/office/drawing/2014/main" id="{F054D369-33AB-4E4B-BE82-A05596846712}"/>
              </a:ext>
            </a:extLst>
          </p:cNvPr>
          <p:cNvSpPr>
            <a:spLocks noGrp="1"/>
          </p:cNvSpPr>
          <p:nvPr>
            <p:ph idx="1"/>
          </p:nvPr>
        </p:nvSpPr>
        <p:spPr>
          <a:xfrm>
            <a:off x="609600" y="1709385"/>
            <a:ext cx="10972800" cy="4525433"/>
          </a:xfrm>
        </p:spPr>
        <p:txBody>
          <a:bodyPr>
            <a:normAutofit fontScale="77500" lnSpcReduction="20000"/>
          </a:bodyPr>
          <a:lstStyle/>
          <a:p>
            <a:pPr marL="0" indent="0">
              <a:buNone/>
            </a:pPr>
            <a:r>
              <a:rPr lang="en-US" b="1" dirty="0">
                <a:solidFill>
                  <a:schemeClr val="tx2"/>
                </a:solidFill>
              </a:rPr>
              <a:t>Mobile Integrated Health - urgent, unscheduled, or ED-style</a:t>
            </a:r>
          </a:p>
          <a:p>
            <a:pPr marL="0" indent="0">
              <a:buNone/>
            </a:pPr>
            <a:endParaRPr lang="en-US" dirty="0">
              <a:solidFill>
                <a:schemeClr val="tx2"/>
              </a:solidFill>
            </a:endParaRPr>
          </a:p>
          <a:p>
            <a:r>
              <a:rPr lang="en-US" dirty="0">
                <a:solidFill>
                  <a:schemeClr val="tx2"/>
                </a:solidFill>
              </a:rPr>
              <a:t>Paramedics deliver in-home care, with physician present remotely via telehealth.</a:t>
            </a:r>
          </a:p>
          <a:p>
            <a:r>
              <a:rPr lang="en-US" dirty="0">
                <a:solidFill>
                  <a:schemeClr val="tx2"/>
                </a:solidFill>
              </a:rPr>
              <a:t>~85% short-term ED avoidance (3-days)</a:t>
            </a:r>
          </a:p>
          <a:p>
            <a:r>
              <a:rPr lang="en-US" dirty="0">
                <a:solidFill>
                  <a:schemeClr val="tx2"/>
                </a:solidFill>
              </a:rPr>
              <a:t>Dramatic cost savings (2-3x cost)</a:t>
            </a:r>
          </a:p>
          <a:p>
            <a:r>
              <a:rPr lang="en-US" dirty="0">
                <a:solidFill>
                  <a:schemeClr val="tx2"/>
                </a:solidFill>
              </a:rPr>
              <a:t>Preferred by patients to ED (NPS 90%+ vs &lt;30% ED)</a:t>
            </a:r>
          </a:p>
          <a:p>
            <a:r>
              <a:rPr lang="en-US" dirty="0">
                <a:solidFill>
                  <a:schemeClr val="tx2"/>
                </a:solidFill>
              </a:rPr>
              <a:t>Valued by primary care teams</a:t>
            </a:r>
          </a:p>
        </p:txBody>
      </p:sp>
    </p:spTree>
    <p:extLst>
      <p:ext uri="{BB962C8B-B14F-4D97-AF65-F5344CB8AC3E}">
        <p14:creationId xmlns:p14="http://schemas.microsoft.com/office/powerpoint/2010/main" val="268613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82ED-2944-4479-82F8-63EA82424A41}"/>
              </a:ext>
            </a:extLst>
          </p:cNvPr>
          <p:cNvSpPr>
            <a:spLocks noGrp="1"/>
          </p:cNvSpPr>
          <p:nvPr>
            <p:ph type="title"/>
          </p:nvPr>
        </p:nvSpPr>
        <p:spPr/>
        <p:txBody>
          <a:bodyPr/>
          <a:lstStyle/>
          <a:p>
            <a:r>
              <a:rPr lang="en-US" dirty="0"/>
              <a:t>News clippings on ACCP</a:t>
            </a:r>
          </a:p>
        </p:txBody>
      </p:sp>
      <p:pic>
        <p:nvPicPr>
          <p:cNvPr id="5" name="Picture 4">
            <a:extLst>
              <a:ext uri="{FF2B5EF4-FFF2-40B4-BE49-F238E27FC236}">
                <a16:creationId xmlns:a16="http://schemas.microsoft.com/office/drawing/2014/main" id="{D7B4052A-0F9D-4551-86EF-14388346E8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9162" y="-117910"/>
            <a:ext cx="9425476" cy="3240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4181E25-46F8-4168-BF87-08BBA8D2A9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551" y="2478583"/>
            <a:ext cx="8439151" cy="1593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8DD0E246-4E83-45FD-97FC-6024E3A9EF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551" y="4156319"/>
            <a:ext cx="8267865" cy="2576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2F31177-6688-426C-9C25-81263316D175}"/>
              </a:ext>
            </a:extLst>
          </p:cNvPr>
          <p:cNvPicPr>
            <a:picLocks noChangeAspect="1"/>
          </p:cNvPicPr>
          <p:nvPr/>
        </p:nvPicPr>
        <p:blipFill>
          <a:blip r:embed="rId5"/>
          <a:stretch>
            <a:fillRect/>
          </a:stretch>
        </p:blipFill>
        <p:spPr>
          <a:xfrm>
            <a:off x="6753225" y="5924805"/>
            <a:ext cx="1657350" cy="723900"/>
          </a:xfrm>
          <a:prstGeom prst="rect">
            <a:avLst/>
          </a:prstGeom>
        </p:spPr>
      </p:pic>
    </p:spTree>
    <p:extLst>
      <p:ext uri="{BB962C8B-B14F-4D97-AF65-F5344CB8AC3E}">
        <p14:creationId xmlns:p14="http://schemas.microsoft.com/office/powerpoint/2010/main" val="22619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E5F9-912F-41E9-B8ED-89827562E1EF}"/>
              </a:ext>
            </a:extLst>
          </p:cNvPr>
          <p:cNvSpPr>
            <a:spLocks noGrp="1"/>
          </p:cNvSpPr>
          <p:nvPr>
            <p:ph type="title"/>
          </p:nvPr>
        </p:nvSpPr>
        <p:spPr>
          <a:xfrm>
            <a:off x="2306472" y="177800"/>
            <a:ext cx="9844771" cy="1143000"/>
          </a:xfrm>
        </p:spPr>
        <p:txBody>
          <a:bodyPr>
            <a:noAutofit/>
          </a:bodyPr>
          <a:lstStyle/>
          <a:p>
            <a:r>
              <a:rPr lang="en-US" sz="3900" dirty="0"/>
              <a:t>Massive change 2: In-home Acute/Urgent Care</a:t>
            </a:r>
          </a:p>
        </p:txBody>
      </p:sp>
      <p:sp>
        <p:nvSpPr>
          <p:cNvPr id="3" name="Content Placeholder 2">
            <a:extLst>
              <a:ext uri="{FF2B5EF4-FFF2-40B4-BE49-F238E27FC236}">
                <a16:creationId xmlns:a16="http://schemas.microsoft.com/office/drawing/2014/main" id="{F054D369-33AB-4E4B-BE82-A05596846712}"/>
              </a:ext>
            </a:extLst>
          </p:cNvPr>
          <p:cNvSpPr>
            <a:spLocks noGrp="1"/>
          </p:cNvSpPr>
          <p:nvPr>
            <p:ph idx="1"/>
          </p:nvPr>
        </p:nvSpPr>
        <p:spPr>
          <a:xfrm>
            <a:off x="609600" y="1600201"/>
            <a:ext cx="10972800" cy="4732360"/>
          </a:xfrm>
        </p:spPr>
        <p:txBody>
          <a:bodyPr>
            <a:normAutofit fontScale="77500" lnSpcReduction="20000"/>
          </a:bodyPr>
          <a:lstStyle/>
          <a:p>
            <a:pPr marL="0" indent="0">
              <a:buNone/>
            </a:pPr>
            <a:r>
              <a:rPr lang="en-US" b="1" dirty="0">
                <a:solidFill>
                  <a:schemeClr val="tx2"/>
                </a:solidFill>
              </a:rPr>
              <a:t>Hospital at home </a:t>
            </a:r>
            <a:r>
              <a:rPr lang="en-US" dirty="0">
                <a:solidFill>
                  <a:schemeClr val="tx2"/>
                </a:solidFill>
              </a:rPr>
              <a:t>–admission alternative for selected conditions and patients, with lots of wins for stakeholders:</a:t>
            </a:r>
          </a:p>
          <a:p>
            <a:endParaRPr lang="en-US" dirty="0">
              <a:solidFill>
                <a:schemeClr val="tx2"/>
              </a:solidFill>
            </a:endParaRPr>
          </a:p>
          <a:p>
            <a:r>
              <a:rPr lang="en-US" dirty="0">
                <a:solidFill>
                  <a:schemeClr val="tx2"/>
                </a:solidFill>
              </a:rPr>
              <a:t>Cost savings - ~32% </a:t>
            </a:r>
          </a:p>
          <a:p>
            <a:r>
              <a:rPr lang="en-US" dirty="0">
                <a:solidFill>
                  <a:schemeClr val="tx2"/>
                </a:solidFill>
              </a:rPr>
              <a:t>Outcomes – comfort, experience, and dramatically lower delirium incidence</a:t>
            </a:r>
          </a:p>
          <a:p>
            <a:r>
              <a:rPr lang="en-US" dirty="0">
                <a:solidFill>
                  <a:schemeClr val="tx2"/>
                </a:solidFill>
              </a:rPr>
              <a:t>Better match of acuity across continuum of sites</a:t>
            </a:r>
          </a:p>
          <a:p>
            <a:r>
              <a:rPr lang="en-US" dirty="0">
                <a:solidFill>
                  <a:schemeClr val="tx2"/>
                </a:solidFill>
              </a:rPr>
              <a:t>Infection avoidance the cherry on top</a:t>
            </a:r>
          </a:p>
          <a:p>
            <a:r>
              <a:rPr lang="en-US" dirty="0">
                <a:solidFill>
                  <a:schemeClr val="tx2"/>
                </a:solidFill>
              </a:rPr>
              <a:t>A fun new role for physicians and APCs, and target for HSRs</a:t>
            </a:r>
          </a:p>
        </p:txBody>
      </p:sp>
    </p:spTree>
    <p:extLst>
      <p:ext uri="{BB962C8B-B14F-4D97-AF65-F5344CB8AC3E}">
        <p14:creationId xmlns:p14="http://schemas.microsoft.com/office/powerpoint/2010/main" val="176063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7BBF-C280-4345-9063-1E3ACB504F69}"/>
              </a:ext>
            </a:extLst>
          </p:cNvPr>
          <p:cNvSpPr>
            <a:spLocks noGrp="1"/>
          </p:cNvSpPr>
          <p:nvPr>
            <p:ph type="title"/>
          </p:nvPr>
        </p:nvSpPr>
        <p:spPr/>
        <p:txBody>
          <a:bodyPr>
            <a:noAutofit/>
          </a:bodyPr>
          <a:lstStyle/>
          <a:p>
            <a:r>
              <a:rPr lang="en-US" sz="4400" dirty="0"/>
              <a:t>Massive change 3: Gadgets</a:t>
            </a:r>
          </a:p>
        </p:txBody>
      </p:sp>
      <p:pic>
        <p:nvPicPr>
          <p:cNvPr id="5122" name="Picture 2" descr="automatic medication dispenser">
            <a:extLst>
              <a:ext uri="{FF2B5EF4-FFF2-40B4-BE49-F238E27FC236}">
                <a16:creationId xmlns:a16="http://schemas.microsoft.com/office/drawing/2014/main" id="{817BEA08-B49E-45CE-85FC-E9BF1E22C690}"/>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6715" y="1601241"/>
            <a:ext cx="2550794" cy="23019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vices_Current3">
            <a:extLst>
              <a:ext uri="{FF2B5EF4-FFF2-40B4-BE49-F238E27FC236}">
                <a16:creationId xmlns:a16="http://schemas.microsoft.com/office/drawing/2014/main" id="{A0BE6AB1-0DA2-44B6-AE35-818557E6D4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470" y="4765255"/>
            <a:ext cx="1899285" cy="1827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io Monitoring">
            <a:extLst>
              <a:ext uri="{FF2B5EF4-FFF2-40B4-BE49-F238E27FC236}">
                <a16:creationId xmlns:a16="http://schemas.microsoft.com/office/drawing/2014/main" id="{0E9F2559-15C8-4BF7-846A-36F0C2E8326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7221" y="1824380"/>
            <a:ext cx="3176487" cy="199263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Style Libre">
            <a:extLst>
              <a:ext uri="{FF2B5EF4-FFF2-40B4-BE49-F238E27FC236}">
                <a16:creationId xmlns:a16="http://schemas.microsoft.com/office/drawing/2014/main" id="{D21A2C45-E122-407D-AEA6-02210AD845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13420" y="1669821"/>
            <a:ext cx="3002280" cy="230174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Withings Body Cardio - Heart Health and Body Composition WiFi Scale (Black)  - iClarified">
            <a:extLst>
              <a:ext uri="{FF2B5EF4-FFF2-40B4-BE49-F238E27FC236}">
                <a16:creationId xmlns:a16="http://schemas.microsoft.com/office/drawing/2014/main" id="{F5A99D05-A97A-457B-B953-4D57AC7D9A28}"/>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49196" y="4566047"/>
            <a:ext cx="3352800" cy="1922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F5CEFC2-400E-49A8-BA78-CFF4E22BBA6D}"/>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60239" y="4423597"/>
            <a:ext cx="3108641" cy="1975803"/>
          </a:xfrm>
          <a:prstGeom prst="rect">
            <a:avLst/>
          </a:prstGeom>
        </p:spPr>
      </p:pic>
      <p:sp>
        <p:nvSpPr>
          <p:cNvPr id="7" name="TextBox 6">
            <a:extLst>
              <a:ext uri="{FF2B5EF4-FFF2-40B4-BE49-F238E27FC236}">
                <a16:creationId xmlns:a16="http://schemas.microsoft.com/office/drawing/2014/main" id="{F989C29D-880D-4DFB-AFFF-DAE7086C3688}"/>
              </a:ext>
            </a:extLst>
          </p:cNvPr>
          <p:cNvSpPr txBox="1"/>
          <p:nvPr/>
        </p:nvSpPr>
        <p:spPr>
          <a:xfrm>
            <a:off x="648203" y="3817010"/>
            <a:ext cx="25622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solidFill>
                <a:effectLst/>
                <a:uLnTx/>
                <a:uFillTx/>
                <a:latin typeface="Calibri"/>
                <a:ea typeface="+mn-ea"/>
                <a:cs typeface="+mn-cs"/>
              </a:rPr>
              <a:t>Medminder</a:t>
            </a:r>
            <a:r>
              <a:rPr kumimoji="0" lang="en-US" sz="1800" b="0" i="0" u="none" strike="noStrike" kern="1200" cap="none" spc="0" normalizeH="0" baseline="0" noProof="0" dirty="0">
                <a:ln>
                  <a:noFill/>
                </a:ln>
                <a:solidFill>
                  <a:srgbClr val="1F497D"/>
                </a:solidFill>
                <a:effectLst/>
                <a:uLnTx/>
                <a:uFillTx/>
                <a:latin typeface="Calibri"/>
                <a:ea typeface="+mn-ea"/>
                <a:cs typeface="+mn-cs"/>
              </a:rPr>
              <a:t> smart pillbox</a:t>
            </a:r>
          </a:p>
        </p:txBody>
      </p:sp>
      <p:sp>
        <p:nvSpPr>
          <p:cNvPr id="15" name="TextBox 14">
            <a:extLst>
              <a:ext uri="{FF2B5EF4-FFF2-40B4-BE49-F238E27FC236}">
                <a16:creationId xmlns:a16="http://schemas.microsoft.com/office/drawing/2014/main" id="{32316608-2FAD-44B1-A656-521924D55A3D}"/>
              </a:ext>
            </a:extLst>
          </p:cNvPr>
          <p:cNvSpPr txBox="1"/>
          <p:nvPr/>
        </p:nvSpPr>
        <p:spPr>
          <a:xfrm>
            <a:off x="4037221" y="3817010"/>
            <a:ext cx="28066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solidFill>
                <a:effectLst/>
                <a:uLnTx/>
                <a:uFillTx/>
                <a:latin typeface="Calibri"/>
                <a:ea typeface="+mn-ea"/>
                <a:cs typeface="+mn-cs"/>
              </a:rPr>
              <a:t>ZioXT</a:t>
            </a:r>
            <a:r>
              <a:rPr kumimoji="0" lang="en-US" sz="1800" b="0" i="0" u="none" strike="noStrike" kern="1200" cap="none" spc="0" normalizeH="0" baseline="0" noProof="0" dirty="0">
                <a:ln>
                  <a:noFill/>
                </a:ln>
                <a:solidFill>
                  <a:srgbClr val="1F497D"/>
                </a:solidFill>
                <a:effectLst/>
                <a:uLnTx/>
                <a:uFillTx/>
                <a:latin typeface="Calibri"/>
                <a:ea typeface="+mn-ea"/>
                <a:cs typeface="+mn-cs"/>
              </a:rPr>
              <a:t> heart rhythm monitor</a:t>
            </a:r>
          </a:p>
        </p:txBody>
      </p:sp>
      <p:sp>
        <p:nvSpPr>
          <p:cNvPr id="16" name="TextBox 15">
            <a:extLst>
              <a:ext uri="{FF2B5EF4-FFF2-40B4-BE49-F238E27FC236}">
                <a16:creationId xmlns:a16="http://schemas.microsoft.com/office/drawing/2014/main" id="{B3A2F191-B484-4594-A7C9-67E4BAFF49D3}"/>
              </a:ext>
            </a:extLst>
          </p:cNvPr>
          <p:cNvSpPr txBox="1"/>
          <p:nvPr/>
        </p:nvSpPr>
        <p:spPr>
          <a:xfrm>
            <a:off x="8320178" y="3920565"/>
            <a:ext cx="29331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solidFill>
                <a:effectLst/>
                <a:uLnTx/>
                <a:uFillTx/>
                <a:latin typeface="Calibri"/>
                <a:ea typeface="+mn-ea"/>
                <a:cs typeface="+mn-cs"/>
              </a:rPr>
              <a:t>FreeStyle</a:t>
            </a:r>
            <a:r>
              <a:rPr kumimoji="0" lang="en-US" sz="1800" b="0" i="0" u="none" strike="noStrike" kern="1200" cap="none" spc="0" normalizeH="0" baseline="0" noProof="0" dirty="0">
                <a:ln>
                  <a:noFill/>
                </a:ln>
                <a:solidFill>
                  <a:srgbClr val="1F497D"/>
                </a:solidFill>
                <a:effectLst/>
                <a:uLnTx/>
                <a:uFillTx/>
                <a:latin typeface="Calibri"/>
                <a:ea typeface="+mn-ea"/>
                <a:cs typeface="+mn-cs"/>
              </a:rPr>
              <a:t> Libre 14-day sensor</a:t>
            </a:r>
          </a:p>
        </p:txBody>
      </p:sp>
      <p:sp>
        <p:nvSpPr>
          <p:cNvPr id="17" name="TextBox 16">
            <a:extLst>
              <a:ext uri="{FF2B5EF4-FFF2-40B4-BE49-F238E27FC236}">
                <a16:creationId xmlns:a16="http://schemas.microsoft.com/office/drawing/2014/main" id="{1698F7EB-0266-4A6B-BD55-E5A65B044557}"/>
              </a:ext>
            </a:extLst>
          </p:cNvPr>
          <p:cNvSpPr txBox="1"/>
          <p:nvPr/>
        </p:nvSpPr>
        <p:spPr>
          <a:xfrm>
            <a:off x="4322030" y="6408539"/>
            <a:ext cx="26068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solidFill>
                <a:effectLst/>
                <a:uLnTx/>
                <a:uFillTx/>
                <a:latin typeface="Calibri"/>
                <a:ea typeface="+mn-ea"/>
                <a:cs typeface="+mn-cs"/>
              </a:rPr>
              <a:t>WiThings</a:t>
            </a:r>
            <a:r>
              <a:rPr kumimoji="0" lang="en-US" sz="1800" b="0" i="0" u="none" strike="noStrike" kern="1200" cap="none" spc="0" normalizeH="0" baseline="0" noProof="0" dirty="0">
                <a:ln>
                  <a:noFill/>
                </a:ln>
                <a:solidFill>
                  <a:srgbClr val="1F497D"/>
                </a:solidFill>
                <a:effectLst/>
                <a:uLnTx/>
                <a:uFillTx/>
                <a:latin typeface="Calibri"/>
                <a:ea typeface="+mn-ea"/>
                <a:cs typeface="+mn-cs"/>
              </a:rPr>
              <a:t> connected scale</a:t>
            </a:r>
          </a:p>
        </p:txBody>
      </p:sp>
      <p:sp>
        <p:nvSpPr>
          <p:cNvPr id="18" name="TextBox 17">
            <a:extLst>
              <a:ext uri="{FF2B5EF4-FFF2-40B4-BE49-F238E27FC236}">
                <a16:creationId xmlns:a16="http://schemas.microsoft.com/office/drawing/2014/main" id="{C874B9DB-5F56-403A-9AB5-4D564203A688}"/>
              </a:ext>
            </a:extLst>
          </p:cNvPr>
          <p:cNvSpPr txBox="1"/>
          <p:nvPr/>
        </p:nvSpPr>
        <p:spPr>
          <a:xfrm>
            <a:off x="425884" y="6399400"/>
            <a:ext cx="22458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Current Health sensor</a:t>
            </a:r>
          </a:p>
        </p:txBody>
      </p:sp>
      <p:sp>
        <p:nvSpPr>
          <p:cNvPr id="19" name="TextBox 18">
            <a:extLst>
              <a:ext uri="{FF2B5EF4-FFF2-40B4-BE49-F238E27FC236}">
                <a16:creationId xmlns:a16="http://schemas.microsoft.com/office/drawing/2014/main" id="{C07848CF-4138-4B4A-9B45-912C22BAB05A}"/>
              </a:ext>
            </a:extLst>
          </p:cNvPr>
          <p:cNvSpPr txBox="1"/>
          <p:nvPr/>
        </p:nvSpPr>
        <p:spPr>
          <a:xfrm>
            <a:off x="9026971" y="6387588"/>
            <a:ext cx="15751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solidFill>
                <a:effectLst/>
                <a:uLnTx/>
                <a:uFillTx/>
                <a:latin typeface="Calibri"/>
                <a:ea typeface="+mn-ea"/>
                <a:cs typeface="+mn-cs"/>
              </a:rPr>
              <a:t>LifePod</a:t>
            </a:r>
            <a:r>
              <a:rPr kumimoji="0" lang="en-US" sz="1800" b="0" i="0" u="none" strike="noStrike" kern="1200" cap="none" spc="0" normalizeH="0" baseline="0" noProof="0" dirty="0">
                <a:ln>
                  <a:noFill/>
                </a:ln>
                <a:solidFill>
                  <a:srgbClr val="1F497D"/>
                </a:solidFill>
                <a:effectLst/>
                <a:uLnTx/>
                <a:uFillTx/>
                <a:latin typeface="Calibri"/>
                <a:ea typeface="+mn-ea"/>
                <a:cs typeface="+mn-cs"/>
              </a:rPr>
              <a:t> system</a:t>
            </a:r>
          </a:p>
        </p:txBody>
      </p:sp>
    </p:spTree>
    <p:extLst>
      <p:ext uri="{BB962C8B-B14F-4D97-AF65-F5344CB8AC3E}">
        <p14:creationId xmlns:p14="http://schemas.microsoft.com/office/powerpoint/2010/main" val="4297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0E782A-A99D-4D5B-9E4F-C7ED5C1BFA17}"/>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41144" y="2638762"/>
            <a:ext cx="1389044" cy="13890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C611A2-CCCF-4B1F-AB7C-DA16D6A0E3AF}"/>
              </a:ext>
            </a:extLst>
          </p:cNvPr>
          <p:cNvSpPr>
            <a:spLocks noGrp="1"/>
          </p:cNvSpPr>
          <p:nvPr>
            <p:ph type="title"/>
          </p:nvPr>
        </p:nvSpPr>
        <p:spPr>
          <a:xfrm>
            <a:off x="2903411" y="414796"/>
            <a:ext cx="8794014" cy="754402"/>
          </a:xfrm>
        </p:spPr>
        <p:txBody>
          <a:bodyPr>
            <a:noAutofit/>
          </a:bodyPr>
          <a:lstStyle/>
          <a:p>
            <a:pPr algn="ctr"/>
            <a:r>
              <a:rPr lang="en-US" sz="4000" dirty="0"/>
              <a:t>Remote Patient Monitoring in COVID-19</a:t>
            </a:r>
          </a:p>
        </p:txBody>
      </p:sp>
      <p:pic>
        <p:nvPicPr>
          <p:cNvPr id="1028" name="Picture 4">
            <a:extLst>
              <a:ext uri="{FF2B5EF4-FFF2-40B4-BE49-F238E27FC236}">
                <a16:creationId xmlns:a16="http://schemas.microsoft.com/office/drawing/2014/main" id="{A84C7928-502B-46FB-92A1-09382778E3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1019" y="1612913"/>
            <a:ext cx="1982391" cy="18694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Simple Home Cliparts, Download Free Clip Art, Free Clip Art ...">
            <a:extLst>
              <a:ext uri="{FF2B5EF4-FFF2-40B4-BE49-F238E27FC236}">
                <a16:creationId xmlns:a16="http://schemas.microsoft.com/office/drawing/2014/main" id="{CD16E67A-5D8C-4024-BC65-155AAB0829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2646" y="1704607"/>
            <a:ext cx="1669461" cy="138904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4C16DD21-E24C-402A-82FB-565349CB45B8}"/>
              </a:ext>
            </a:extLst>
          </p:cNvPr>
          <p:cNvGrpSpPr/>
          <p:nvPr/>
        </p:nvGrpSpPr>
        <p:grpSpPr>
          <a:xfrm rot="20976688">
            <a:off x="4668277" y="4693960"/>
            <a:ext cx="1005340" cy="863082"/>
            <a:chOff x="2925267" y="5216158"/>
            <a:chExt cx="1340453" cy="1150776"/>
          </a:xfrm>
        </p:grpSpPr>
        <p:pic>
          <p:nvPicPr>
            <p:cNvPr id="1040" name="Picture 16" descr="Display device Computer monitor Computer hardware Electronic ...">
              <a:extLst>
                <a:ext uri="{FF2B5EF4-FFF2-40B4-BE49-F238E27FC236}">
                  <a16:creationId xmlns:a16="http://schemas.microsoft.com/office/drawing/2014/main" id="{8D108CB1-C554-4A31-A022-184753946B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25267" y="5216158"/>
              <a:ext cx="1340453" cy="115077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ew EMR Features Make Patient Access Easier - Austin Regional Clinic">
              <a:extLst>
                <a:ext uri="{FF2B5EF4-FFF2-40B4-BE49-F238E27FC236}">
                  <a16:creationId xmlns:a16="http://schemas.microsoft.com/office/drawing/2014/main" id="{B3C74EB8-7026-484C-8F50-E8AF0FE3C69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88733" y="5275423"/>
              <a:ext cx="1219917" cy="841743"/>
            </a:xfrm>
            <a:prstGeom prst="rect">
              <a:avLst/>
            </a:prstGeom>
            <a:noFill/>
            <a:extLst>
              <a:ext uri="{909E8E84-426E-40DD-AFC4-6F175D3DCCD1}">
                <a14:hiddenFill xmlns:a14="http://schemas.microsoft.com/office/drawing/2010/main">
                  <a:solidFill>
                    <a:srgbClr val="FFFFFF"/>
                  </a:solidFill>
                </a14:hiddenFill>
              </a:ext>
            </a:extLst>
          </p:spPr>
        </p:pic>
      </p:grpSp>
      <p:pic>
        <p:nvPicPr>
          <p:cNvPr id="1046" name="Picture 22" descr="Female Doctor Silhouette Wall Sticker - TenStickers">
            <a:extLst>
              <a:ext uri="{FF2B5EF4-FFF2-40B4-BE49-F238E27FC236}">
                <a16:creationId xmlns:a16="http://schemas.microsoft.com/office/drawing/2014/main" id="{16CC6CD7-E7CB-424D-9E90-BD68076553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9580313" y="3557586"/>
            <a:ext cx="2117111" cy="46386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or: Curved 12">
            <a:extLst>
              <a:ext uri="{FF2B5EF4-FFF2-40B4-BE49-F238E27FC236}">
                <a16:creationId xmlns:a16="http://schemas.microsoft.com/office/drawing/2014/main" id="{6340BEC3-769B-4D56-B33A-6CAF74A525BC}"/>
              </a:ext>
            </a:extLst>
          </p:cNvPr>
          <p:cNvCxnSpPr>
            <a:stCxn id="1028" idx="2"/>
            <a:endCxn id="1032" idx="2"/>
          </p:cNvCxnSpPr>
          <p:nvPr/>
        </p:nvCxnSpPr>
        <p:spPr>
          <a:xfrm rot="5400000" flipH="1" flipV="1">
            <a:off x="3700442" y="1305424"/>
            <a:ext cx="388708" cy="3965162"/>
          </a:xfrm>
          <a:prstGeom prst="curvedConnector3">
            <a:avLst>
              <a:gd name="adj1" fmla="val -5881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2EF5CCDC-4001-4039-86E8-618C24DD8183}"/>
              </a:ext>
            </a:extLst>
          </p:cNvPr>
          <p:cNvCxnSpPr>
            <a:cxnSpLocks/>
            <a:endCxn id="1040" idx="0"/>
          </p:cNvCxnSpPr>
          <p:nvPr/>
        </p:nvCxnSpPr>
        <p:spPr>
          <a:xfrm rot="10800000" flipV="1">
            <a:off x="5093131" y="3877098"/>
            <a:ext cx="1821764" cy="823936"/>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34E3D644-3169-46A7-ACB6-BCEF16F6180F}"/>
              </a:ext>
            </a:extLst>
          </p:cNvPr>
          <p:cNvCxnSpPr>
            <a:cxnSpLocks/>
          </p:cNvCxnSpPr>
          <p:nvPr/>
        </p:nvCxnSpPr>
        <p:spPr>
          <a:xfrm>
            <a:off x="7210785" y="5538085"/>
            <a:ext cx="2497915"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FF35E167-789C-41FC-AAD6-D2DBD0039788}"/>
              </a:ext>
            </a:extLst>
          </p:cNvPr>
          <p:cNvSpPr/>
          <p:nvPr/>
        </p:nvSpPr>
        <p:spPr>
          <a:xfrm>
            <a:off x="473955" y="3944422"/>
            <a:ext cx="4563540" cy="151323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Goals</a:t>
            </a:r>
          </a:p>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Enhance safety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 discharge home.</a:t>
            </a:r>
          </a:p>
          <a:p>
            <a:pPr marL="257175" marR="0" lvl="0" indent="-257175" algn="l" defTabSz="685800" rtl="0" eaLnBrk="1" fontAlgn="auto" latinLnBrk="0" hangingPunct="1">
              <a:lnSpc>
                <a:spcPct val="100000"/>
              </a:lnSpc>
              <a:spcBef>
                <a:spcPts val="45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Reduce length of stay.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45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Reduce patient and provider worry.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7E8C9C77-9AE5-4311-8806-D6933B7EB795}"/>
              </a:ext>
            </a:extLst>
          </p:cNvPr>
          <p:cNvSpPr/>
          <p:nvPr/>
        </p:nvSpPr>
        <p:spPr>
          <a:xfrm>
            <a:off x="8525917" y="1827704"/>
            <a:ext cx="3108169" cy="78483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Daily symptom monitoring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(14 days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Calibri" panose="020F0502020204030204"/>
                <a:ea typeface="+mn-ea"/>
                <a:cs typeface="+mn-cs"/>
              </a:rPr>
              <a:t>Pulse oximetry for highest-risk</a:t>
            </a:r>
          </a:p>
        </p:txBody>
      </p:sp>
      <p:sp>
        <p:nvSpPr>
          <p:cNvPr id="51" name="Rectangle 50">
            <a:extLst>
              <a:ext uri="{FF2B5EF4-FFF2-40B4-BE49-F238E27FC236}">
                <a16:creationId xmlns:a16="http://schemas.microsoft.com/office/drawing/2014/main" id="{968ACA91-8AB6-4D17-AE3A-E7868FEF5EE6}"/>
              </a:ext>
            </a:extLst>
          </p:cNvPr>
          <p:cNvSpPr/>
          <p:nvPr/>
        </p:nvSpPr>
        <p:spPr>
          <a:xfrm>
            <a:off x="6971832" y="4514601"/>
            <a:ext cx="3108170" cy="92333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RN monitored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inbasket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Red flags trigger call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Escalation to physician backup</a:t>
            </a:r>
          </a:p>
        </p:txBody>
      </p:sp>
      <p:pic>
        <p:nvPicPr>
          <p:cNvPr id="1034" name="Picture 10" descr="Nurse Headset Illustrations, Royalty-Free Vector Graphics &amp; Clip ...">
            <a:extLst>
              <a:ext uri="{FF2B5EF4-FFF2-40B4-BE49-F238E27FC236}">
                <a16:creationId xmlns:a16="http://schemas.microsoft.com/office/drawing/2014/main" id="{0FA17DF6-9AEE-481A-9538-5708CFA1645D}"/>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29622" y="4195760"/>
            <a:ext cx="1681163" cy="1681163"/>
          </a:xfrm>
          <a:prstGeom prst="rect">
            <a:avLst/>
          </a:prstGeom>
          <a:noFill/>
          <a:extLst>
            <a:ext uri="{909E8E84-426E-40DD-AFC4-6F175D3DCCD1}">
              <a14:hiddenFill xmlns:a14="http://schemas.microsoft.com/office/drawing/2010/main">
                <a:solidFill>
                  <a:srgbClr val="FFFFFF"/>
                </a:solidFill>
              </a14:hiddenFill>
            </a:ext>
          </a:extLst>
        </p:spPr>
      </p:pic>
      <p:sp>
        <p:nvSpPr>
          <p:cNvPr id="1051" name="TextBox 1050">
            <a:extLst>
              <a:ext uri="{FF2B5EF4-FFF2-40B4-BE49-F238E27FC236}">
                <a16:creationId xmlns:a16="http://schemas.microsoft.com/office/drawing/2014/main" id="{6453D255-0798-480F-930E-FCBD1F954B9E}"/>
              </a:ext>
            </a:extLst>
          </p:cNvPr>
          <p:cNvSpPr txBox="1"/>
          <p:nvPr/>
        </p:nvSpPr>
        <p:spPr>
          <a:xfrm>
            <a:off x="3091039" y="2558242"/>
            <a:ext cx="1813422" cy="106182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472C4"/>
                </a:solidFill>
                <a:effectLst/>
                <a:uLnTx/>
                <a:uFillTx/>
                <a:latin typeface="Calibri" panose="020F0502020204030204"/>
                <a:ea typeface="+mn-ea"/>
                <a:cs typeface="+mn-cs"/>
              </a:rPr>
              <a:t>~250 enrolled across MGB</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4472C4"/>
                </a:solidFill>
                <a:effectLst/>
                <a:uLnTx/>
                <a:uFillTx/>
                <a:latin typeface="Calibri" panose="020F0502020204030204"/>
                <a:ea typeface="+mn-ea"/>
                <a:cs typeface="+mn-cs"/>
              </a:rPr>
              <a:t>(April-July ‘20)</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102FCBD6-31E7-4282-990E-816C5B20D9FA}"/>
              </a:ext>
            </a:extLst>
          </p:cNvPr>
          <p:cNvGrpSpPr/>
          <p:nvPr/>
        </p:nvGrpSpPr>
        <p:grpSpPr>
          <a:xfrm rot="569108">
            <a:off x="6492220" y="1598306"/>
            <a:ext cx="1652351" cy="2588578"/>
            <a:chOff x="8133807" y="3357034"/>
            <a:chExt cx="2847975" cy="5715000"/>
          </a:xfrm>
        </p:grpSpPr>
        <p:pic>
          <p:nvPicPr>
            <p:cNvPr id="1026" name="Picture 2">
              <a:extLst>
                <a:ext uri="{FF2B5EF4-FFF2-40B4-BE49-F238E27FC236}">
                  <a16:creationId xmlns:a16="http://schemas.microsoft.com/office/drawing/2014/main" id="{84341E5F-1929-4099-A408-2E5410349DD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33807" y="3357034"/>
              <a:ext cx="284797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19F529-D81D-42A9-B684-B8421B7E44B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17293" y="3801618"/>
              <a:ext cx="2481002" cy="4163399"/>
            </a:xfrm>
            <a:prstGeom prst="rect">
              <a:avLst/>
            </a:prstGeom>
          </p:spPr>
        </p:pic>
      </p:grpSp>
      <p:sp>
        <p:nvSpPr>
          <p:cNvPr id="27" name="Title 1">
            <a:extLst>
              <a:ext uri="{FF2B5EF4-FFF2-40B4-BE49-F238E27FC236}">
                <a16:creationId xmlns:a16="http://schemas.microsoft.com/office/drawing/2014/main" id="{CFC7C4BF-B91E-4B80-B167-F6CB63761A34}"/>
              </a:ext>
            </a:extLst>
          </p:cNvPr>
          <p:cNvSpPr txBox="1">
            <a:spLocks/>
          </p:cNvSpPr>
          <p:nvPr/>
        </p:nvSpPr>
        <p:spPr>
          <a:xfrm>
            <a:off x="494576" y="5929379"/>
            <a:ext cx="9678124" cy="754402"/>
          </a:xfrm>
          <a:prstGeom prst="rect">
            <a:avLst/>
          </a:prstGeom>
        </p:spPr>
        <p:txBody>
          <a:bodyPr vert="horz" lIns="91440" tIns="45720" rIns="91440" bIns="45720" rtlCol="0" anchor="ctr">
            <a:noAutofit/>
          </a:bodyPr>
          <a:lstStyle>
            <a:lvl1pPr algn="r" defTabSz="609585" rtl="0" eaLnBrk="1" latinLnBrk="0" hangingPunct="1">
              <a:spcBef>
                <a:spcPct val="0"/>
              </a:spcBef>
              <a:buNone/>
              <a:defRPr sz="5867" kern="1200">
                <a:solidFill>
                  <a:schemeClr val="tx2"/>
                </a:solidFill>
                <a:latin typeface="Euphemia UCAS"/>
                <a:ea typeface="+mj-ea"/>
                <a:cs typeface="Euphemia UCA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F497D"/>
                </a:solidFill>
                <a:effectLst/>
                <a:uLnTx/>
                <a:uFillTx/>
                <a:latin typeface="Euphemia UCAS"/>
                <a:ea typeface="+mj-ea"/>
              </a:rPr>
              <a:t>46% reduction in ED revisit/readmission </a:t>
            </a:r>
          </a:p>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Euphemia UCAS"/>
                <a:ea typeface="+mj-ea"/>
              </a:rPr>
              <a:t>(odds ratio 0.54, p=0.039)</a:t>
            </a:r>
          </a:p>
        </p:txBody>
      </p:sp>
    </p:spTree>
    <p:extLst>
      <p:ext uri="{BB962C8B-B14F-4D97-AF65-F5344CB8AC3E}">
        <p14:creationId xmlns:p14="http://schemas.microsoft.com/office/powerpoint/2010/main" val="3029119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CC10-6322-490F-BD29-CB9A88DF3E5D}"/>
              </a:ext>
            </a:extLst>
          </p:cNvPr>
          <p:cNvSpPr>
            <a:spLocks noGrp="1"/>
          </p:cNvSpPr>
          <p:nvPr>
            <p:ph type="title"/>
          </p:nvPr>
        </p:nvSpPr>
        <p:spPr>
          <a:xfrm>
            <a:off x="2722179" y="177800"/>
            <a:ext cx="9429064" cy="1143000"/>
          </a:xfrm>
        </p:spPr>
        <p:txBody>
          <a:bodyPr>
            <a:noAutofit/>
          </a:bodyPr>
          <a:lstStyle/>
          <a:p>
            <a:r>
              <a:rPr lang="en-US" sz="4000" dirty="0"/>
              <a:t>Remote Devices in Chronic Conditions Care</a:t>
            </a:r>
          </a:p>
        </p:txBody>
      </p:sp>
      <p:sp>
        <p:nvSpPr>
          <p:cNvPr id="3" name="Content Placeholder 2">
            <a:extLst>
              <a:ext uri="{FF2B5EF4-FFF2-40B4-BE49-F238E27FC236}">
                <a16:creationId xmlns:a16="http://schemas.microsoft.com/office/drawing/2014/main" id="{8562E4C6-DBE6-4010-B34D-F566C5AE7BD5}"/>
              </a:ext>
            </a:extLst>
          </p:cNvPr>
          <p:cNvSpPr>
            <a:spLocks noGrp="1"/>
          </p:cNvSpPr>
          <p:nvPr>
            <p:ph idx="1"/>
          </p:nvPr>
        </p:nvSpPr>
        <p:spPr>
          <a:xfrm>
            <a:off x="1240216" y="1600201"/>
            <a:ext cx="5234153" cy="4525433"/>
          </a:xfrm>
        </p:spPr>
        <p:txBody>
          <a:bodyPr>
            <a:normAutofit fontScale="92500" lnSpcReduction="10000"/>
          </a:bodyPr>
          <a:lstStyle/>
          <a:p>
            <a:endParaRPr lang="en-US" dirty="0">
              <a:solidFill>
                <a:schemeClr val="tx2"/>
              </a:solidFill>
            </a:endParaRPr>
          </a:p>
          <a:p>
            <a:pPr marL="0" indent="0">
              <a:buNone/>
            </a:pPr>
            <a:r>
              <a:rPr lang="en-US" dirty="0">
                <a:solidFill>
                  <a:schemeClr val="tx2"/>
                </a:solidFill>
              </a:rPr>
              <a:t>Remote Patient Monitoring</a:t>
            </a:r>
          </a:p>
          <a:p>
            <a:pPr marL="0" indent="0">
              <a:buNone/>
            </a:pPr>
            <a:r>
              <a:rPr lang="en-US" dirty="0">
                <a:solidFill>
                  <a:schemeClr val="tx2"/>
                </a:solidFill>
              </a:rPr>
              <a:t>Digital Therapeutics</a:t>
            </a:r>
          </a:p>
          <a:p>
            <a:pPr marL="0" indent="0">
              <a:buNone/>
            </a:pPr>
            <a:r>
              <a:rPr lang="en-US" dirty="0">
                <a:solidFill>
                  <a:schemeClr val="tx2"/>
                </a:solidFill>
              </a:rPr>
              <a:t>Telehealth</a:t>
            </a:r>
          </a:p>
          <a:p>
            <a:pPr marL="0" indent="0">
              <a:buNone/>
            </a:pPr>
            <a:r>
              <a:rPr lang="en-US" dirty="0">
                <a:solidFill>
                  <a:schemeClr val="tx2"/>
                </a:solidFill>
              </a:rPr>
              <a:t>Coaching</a:t>
            </a:r>
          </a:p>
          <a:p>
            <a:pPr marL="0" indent="0">
              <a:buNone/>
            </a:pPr>
            <a:r>
              <a:rPr lang="en-US" dirty="0">
                <a:solidFill>
                  <a:schemeClr val="tx2"/>
                </a:solidFill>
              </a:rPr>
              <a:t>Improved outcomes</a:t>
            </a:r>
          </a:p>
        </p:txBody>
      </p:sp>
      <p:pic>
        <p:nvPicPr>
          <p:cNvPr id="5" name="Picture 4">
            <a:extLst>
              <a:ext uri="{FF2B5EF4-FFF2-40B4-BE49-F238E27FC236}">
                <a16:creationId xmlns:a16="http://schemas.microsoft.com/office/drawing/2014/main" id="{10606F6F-1246-406F-8146-AC3E11FADC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1953" y="1600201"/>
            <a:ext cx="3050047" cy="2695047"/>
          </a:xfrm>
          <a:prstGeom prst="rect">
            <a:avLst/>
          </a:prstGeom>
        </p:spPr>
      </p:pic>
      <p:pic>
        <p:nvPicPr>
          <p:cNvPr id="6148" name="Picture 4" descr="Program Benefits - Devices with blue heart">
            <a:extLst>
              <a:ext uri="{FF2B5EF4-FFF2-40B4-BE49-F238E27FC236}">
                <a16:creationId xmlns:a16="http://schemas.microsoft.com/office/drawing/2014/main" id="{4A2CB6AF-D03F-4F33-B032-2DD30EA71D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6430" y="1320800"/>
            <a:ext cx="3415523" cy="29430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B7865943-475F-4141-84AE-7255251E1D07}"/>
              </a:ext>
            </a:extLst>
          </p:cNvPr>
          <p:cNvCxnSpPr/>
          <p:nvPr/>
        </p:nvCxnSpPr>
        <p:spPr>
          <a:xfrm>
            <a:off x="388883" y="5402316"/>
            <a:ext cx="533754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Plus Sign 7">
            <a:extLst>
              <a:ext uri="{FF2B5EF4-FFF2-40B4-BE49-F238E27FC236}">
                <a16:creationId xmlns:a16="http://schemas.microsoft.com/office/drawing/2014/main" id="{6CCA1A76-6401-4587-AF2C-DE5D6E6D0291}"/>
              </a:ext>
            </a:extLst>
          </p:cNvPr>
          <p:cNvSpPr/>
          <p:nvPr/>
        </p:nvSpPr>
        <p:spPr>
          <a:xfrm>
            <a:off x="388883" y="4656083"/>
            <a:ext cx="798786" cy="69367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639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A537-B136-436B-AF6C-52B6AC3CEB5A}"/>
              </a:ext>
            </a:extLst>
          </p:cNvPr>
          <p:cNvSpPr>
            <a:spLocks noGrp="1"/>
          </p:cNvSpPr>
          <p:nvPr>
            <p:ph type="title"/>
          </p:nvPr>
        </p:nvSpPr>
        <p:spPr/>
        <p:txBody>
          <a:bodyPr>
            <a:noAutofit/>
          </a:bodyPr>
          <a:lstStyle/>
          <a:p>
            <a:r>
              <a:rPr lang="en-US" sz="4800" dirty="0"/>
              <a:t>Massive Change 4: Equity Matters </a:t>
            </a:r>
          </a:p>
        </p:txBody>
      </p:sp>
      <p:pic>
        <p:nvPicPr>
          <p:cNvPr id="4" name="Picture 3" descr="Hundreds of staff at the Massachusetts General Hospital participated in a kneel-in acknowledging the injustice of systemic and individual racism in America at the Bulfinch Lawn outside of the Wang Entrance of the hospital, June 5, 2020. (Jesse Costa/WBUR)">
            <a:extLst>
              <a:ext uri="{FF2B5EF4-FFF2-40B4-BE49-F238E27FC236}">
                <a16:creationId xmlns:a16="http://schemas.microsoft.com/office/drawing/2014/main" id="{F2459BB2-6F85-8B4C-B1E3-2934A123CC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6440" y="1656059"/>
            <a:ext cx="7419119" cy="494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15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036" y="2119893"/>
            <a:ext cx="7770979" cy="1468967"/>
          </a:xfrm>
        </p:spPr>
        <p:txBody>
          <a:bodyPr>
            <a:noAutofit/>
          </a:bodyPr>
          <a:lstStyle/>
          <a:p>
            <a:pPr algn="l"/>
            <a:r>
              <a:rPr lang="en-US" sz="4800" dirty="0">
                <a:ln w="0"/>
                <a:effectLst/>
              </a:rPr>
              <a:t>Evolution of Site of Care:</a:t>
            </a:r>
            <a:br>
              <a:rPr lang="en-US" sz="4800" dirty="0">
                <a:ln w="0"/>
                <a:effectLst/>
              </a:rPr>
            </a:br>
            <a:r>
              <a:rPr lang="en-US" sz="4800" dirty="0">
                <a:ln w="0"/>
                <a:effectLst/>
              </a:rPr>
              <a:t>Provider Perspective</a:t>
            </a:r>
            <a:r>
              <a:rPr lang="en-US" sz="3600" dirty="0">
                <a:ln w="0"/>
                <a:effectLst/>
              </a:rPr>
              <a:t> </a:t>
            </a:r>
            <a:endParaRPr lang="en-US" sz="4800" dirty="0">
              <a:effectLst/>
            </a:endParaRPr>
          </a:p>
        </p:txBody>
      </p:sp>
      <p:sp>
        <p:nvSpPr>
          <p:cNvPr id="3" name="Subtitle 2"/>
          <p:cNvSpPr>
            <a:spLocks noGrp="1"/>
          </p:cNvSpPr>
          <p:nvPr>
            <p:ph type="subTitle" idx="1"/>
          </p:nvPr>
        </p:nvSpPr>
        <p:spPr>
          <a:xfrm>
            <a:off x="1371600" y="4225498"/>
            <a:ext cx="9448800" cy="2068920"/>
          </a:xfrm>
        </p:spPr>
        <p:txBody>
          <a:bodyPr>
            <a:normAutofit/>
          </a:bodyPr>
          <a:lstStyle/>
          <a:p>
            <a:pPr>
              <a:spcBef>
                <a:spcPts val="0"/>
              </a:spcBef>
            </a:pPr>
            <a:r>
              <a:rPr lang="en-US" sz="4000" dirty="0">
                <a:solidFill>
                  <a:schemeClr val="tx1">
                    <a:lumMod val="50000"/>
                  </a:schemeClr>
                </a:solidFill>
              </a:rPr>
              <a:t>Dan Henderson, MD, MPH</a:t>
            </a:r>
          </a:p>
          <a:p>
            <a:pPr>
              <a:spcBef>
                <a:spcPts val="0"/>
              </a:spcBef>
            </a:pPr>
            <a:r>
              <a:rPr lang="en-US" sz="4000" dirty="0">
                <a:solidFill>
                  <a:schemeClr val="tx1">
                    <a:lumMod val="50000"/>
                  </a:schemeClr>
                </a:solidFill>
              </a:rPr>
              <a:t>Chief Medical Officer, instED at Commonwealth Care Alliance</a:t>
            </a:r>
          </a:p>
        </p:txBody>
      </p:sp>
      <p:pic>
        <p:nvPicPr>
          <p:cNvPr id="8" name="Picture 7">
            <a:extLst>
              <a:ext uri="{FF2B5EF4-FFF2-40B4-BE49-F238E27FC236}">
                <a16:creationId xmlns:a16="http://schemas.microsoft.com/office/drawing/2014/main" id="{19DC1401-56CF-4164-89BC-5669CBCB7C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52785">
            <a:off x="8464868" y="687822"/>
            <a:ext cx="2558523" cy="2588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019C8A5-BA7B-4E21-8EB9-439B1BB0B5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7255" y="5611798"/>
            <a:ext cx="2006290" cy="974924"/>
          </a:xfrm>
          <a:prstGeom prst="rect">
            <a:avLst/>
          </a:prstGeom>
        </p:spPr>
      </p:pic>
      <p:sp>
        <p:nvSpPr>
          <p:cNvPr id="4" name="TextBox 3">
            <a:extLst>
              <a:ext uri="{FF2B5EF4-FFF2-40B4-BE49-F238E27FC236}">
                <a16:creationId xmlns:a16="http://schemas.microsoft.com/office/drawing/2014/main" id="{9E2A94DA-91B4-449F-9A83-6C266C842087}"/>
              </a:ext>
            </a:extLst>
          </p:cNvPr>
          <p:cNvSpPr txBox="1"/>
          <p:nvPr/>
        </p:nvSpPr>
        <p:spPr>
          <a:xfrm>
            <a:off x="4125749" y="6255904"/>
            <a:ext cx="41552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No disclosures; all viewpoints are my own.</a:t>
            </a:r>
          </a:p>
        </p:txBody>
      </p:sp>
    </p:spTree>
    <p:extLst>
      <p:ext uri="{BB962C8B-B14F-4D97-AF65-F5344CB8AC3E}">
        <p14:creationId xmlns:p14="http://schemas.microsoft.com/office/powerpoint/2010/main" val="277254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E93C57-DA12-4F54-AC64-CBB0A103E0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291" y="6155050"/>
            <a:ext cx="1875504" cy="481900"/>
          </a:xfrm>
          <a:prstGeom prst="rect">
            <a:avLst/>
          </a:prstGeom>
        </p:spPr>
      </p:pic>
      <p:pic>
        <p:nvPicPr>
          <p:cNvPr id="11" name="Picture 10">
            <a:extLst>
              <a:ext uri="{FF2B5EF4-FFF2-40B4-BE49-F238E27FC236}">
                <a16:creationId xmlns:a16="http://schemas.microsoft.com/office/drawing/2014/main" id="{6C22A9EB-329F-4C2B-B9DA-7AF95C9920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4842" y="5422472"/>
            <a:ext cx="2274783" cy="769926"/>
          </a:xfrm>
          <a:prstGeom prst="rect">
            <a:avLst/>
          </a:prstGeom>
        </p:spPr>
      </p:pic>
      <p:sp>
        <p:nvSpPr>
          <p:cNvPr id="2" name="Title 1">
            <a:extLst>
              <a:ext uri="{FF2B5EF4-FFF2-40B4-BE49-F238E27FC236}">
                <a16:creationId xmlns:a16="http://schemas.microsoft.com/office/drawing/2014/main" id="{AFBC8A60-86E2-4022-BA68-CAD5A0338FCD}"/>
              </a:ext>
            </a:extLst>
          </p:cNvPr>
          <p:cNvSpPr>
            <a:spLocks noGrp="1"/>
          </p:cNvSpPr>
          <p:nvPr>
            <p:ph type="title"/>
          </p:nvPr>
        </p:nvSpPr>
        <p:spPr/>
        <p:txBody>
          <a:bodyPr>
            <a:noAutofit/>
          </a:bodyPr>
          <a:lstStyle/>
          <a:p>
            <a:r>
              <a:rPr lang="en-US" sz="4800" dirty="0"/>
              <a:t>Massive Change 5: Choices</a:t>
            </a:r>
          </a:p>
        </p:txBody>
      </p:sp>
      <p:sp>
        <p:nvSpPr>
          <p:cNvPr id="3" name="Content Placeholder 2">
            <a:extLst>
              <a:ext uri="{FF2B5EF4-FFF2-40B4-BE49-F238E27FC236}">
                <a16:creationId xmlns:a16="http://schemas.microsoft.com/office/drawing/2014/main" id="{48DD37E5-A722-4BF5-905E-1CB02CFE36BE}"/>
              </a:ext>
            </a:extLst>
          </p:cNvPr>
          <p:cNvSpPr>
            <a:spLocks noGrp="1"/>
          </p:cNvSpPr>
          <p:nvPr>
            <p:ph idx="1"/>
          </p:nvPr>
        </p:nvSpPr>
        <p:spPr>
          <a:xfrm>
            <a:off x="954413" y="1530741"/>
            <a:ext cx="10984122" cy="820042"/>
          </a:xfrm>
        </p:spPr>
        <p:txBody>
          <a:bodyPr>
            <a:normAutofit fontScale="92500"/>
          </a:bodyPr>
          <a:lstStyle/>
          <a:p>
            <a:pPr marL="0" indent="0">
              <a:buNone/>
            </a:pPr>
            <a:r>
              <a:rPr lang="en-US" sz="4000" dirty="0">
                <a:solidFill>
                  <a:schemeClr val="tx2"/>
                </a:solidFill>
              </a:rPr>
              <a:t>More options than ever across the healthcare ecosystem</a:t>
            </a:r>
          </a:p>
        </p:txBody>
      </p:sp>
      <p:grpSp>
        <p:nvGrpSpPr>
          <p:cNvPr id="18" name="Group 17">
            <a:extLst>
              <a:ext uri="{FF2B5EF4-FFF2-40B4-BE49-F238E27FC236}">
                <a16:creationId xmlns:a16="http://schemas.microsoft.com/office/drawing/2014/main" id="{866A3503-41B7-4442-B681-A9121D85D647}"/>
              </a:ext>
            </a:extLst>
          </p:cNvPr>
          <p:cNvGrpSpPr/>
          <p:nvPr/>
        </p:nvGrpSpPr>
        <p:grpSpPr>
          <a:xfrm>
            <a:off x="241300" y="3735390"/>
            <a:ext cx="5011885" cy="1288317"/>
            <a:chOff x="136964" y="3162211"/>
            <a:chExt cx="5011885" cy="1288317"/>
          </a:xfrm>
        </p:grpSpPr>
        <p:pic>
          <p:nvPicPr>
            <p:cNvPr id="4" name="Picture 3">
              <a:extLst>
                <a:ext uri="{FF2B5EF4-FFF2-40B4-BE49-F238E27FC236}">
                  <a16:creationId xmlns:a16="http://schemas.microsoft.com/office/drawing/2014/main" id="{D3299D42-FB8D-4F42-8039-A5E8D7495F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3021" y="3183155"/>
              <a:ext cx="1685828" cy="704850"/>
            </a:xfrm>
            <a:prstGeom prst="rect">
              <a:avLst/>
            </a:prstGeom>
          </p:spPr>
        </p:pic>
        <p:pic>
          <p:nvPicPr>
            <p:cNvPr id="5" name="Picture 4">
              <a:extLst>
                <a:ext uri="{FF2B5EF4-FFF2-40B4-BE49-F238E27FC236}">
                  <a16:creationId xmlns:a16="http://schemas.microsoft.com/office/drawing/2014/main" id="{5E6FD6D8-874A-47DD-ABE9-A4F3FDD9C8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0260" y="3806190"/>
              <a:ext cx="1666875" cy="644338"/>
            </a:xfrm>
            <a:prstGeom prst="rect">
              <a:avLst/>
            </a:prstGeom>
          </p:spPr>
        </p:pic>
        <p:pic>
          <p:nvPicPr>
            <p:cNvPr id="6" name="Picture 5">
              <a:extLst>
                <a:ext uri="{FF2B5EF4-FFF2-40B4-BE49-F238E27FC236}">
                  <a16:creationId xmlns:a16="http://schemas.microsoft.com/office/drawing/2014/main" id="{9AD814D5-45CD-41EB-AD24-1B5179C7C5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964" y="3162211"/>
              <a:ext cx="1666876" cy="717579"/>
            </a:xfrm>
            <a:prstGeom prst="rect">
              <a:avLst/>
            </a:prstGeom>
          </p:spPr>
        </p:pic>
        <p:pic>
          <p:nvPicPr>
            <p:cNvPr id="7" name="Picture 6">
              <a:extLst>
                <a:ext uri="{FF2B5EF4-FFF2-40B4-BE49-F238E27FC236}">
                  <a16:creationId xmlns:a16="http://schemas.microsoft.com/office/drawing/2014/main" id="{DC9CB3C9-674E-4FB9-823F-11446AF988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7965" y="3856633"/>
              <a:ext cx="1684778" cy="590028"/>
            </a:xfrm>
            <a:prstGeom prst="rect">
              <a:avLst/>
            </a:prstGeom>
          </p:spPr>
        </p:pic>
        <p:pic>
          <p:nvPicPr>
            <p:cNvPr id="8" name="Picture 7">
              <a:extLst>
                <a:ext uri="{FF2B5EF4-FFF2-40B4-BE49-F238E27FC236}">
                  <a16:creationId xmlns:a16="http://schemas.microsoft.com/office/drawing/2014/main" id="{073EA895-AA7B-4F32-8327-1B142C7AD6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17146" y="3790430"/>
              <a:ext cx="1666876" cy="655104"/>
            </a:xfrm>
            <a:prstGeom prst="rect">
              <a:avLst/>
            </a:prstGeom>
          </p:spPr>
        </p:pic>
        <p:pic>
          <p:nvPicPr>
            <p:cNvPr id="9" name="Picture 8">
              <a:extLst>
                <a:ext uri="{FF2B5EF4-FFF2-40B4-BE49-F238E27FC236}">
                  <a16:creationId xmlns:a16="http://schemas.microsoft.com/office/drawing/2014/main" id="{5849804F-339A-4B8B-BD62-2AECFFA2E0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21742" y="3183155"/>
              <a:ext cx="1679664" cy="619125"/>
            </a:xfrm>
            <a:prstGeom prst="rect">
              <a:avLst/>
            </a:prstGeom>
          </p:spPr>
        </p:pic>
      </p:grpSp>
      <p:pic>
        <p:nvPicPr>
          <p:cNvPr id="12" name="Picture 11">
            <a:extLst>
              <a:ext uri="{FF2B5EF4-FFF2-40B4-BE49-F238E27FC236}">
                <a16:creationId xmlns:a16="http://schemas.microsoft.com/office/drawing/2014/main" id="{642585D4-DFFB-4607-9F5C-FA135C5DF5A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96683" y="3282313"/>
            <a:ext cx="2099865" cy="704850"/>
          </a:xfrm>
          <a:prstGeom prst="rect">
            <a:avLst/>
          </a:prstGeom>
        </p:spPr>
      </p:pic>
      <p:pic>
        <p:nvPicPr>
          <p:cNvPr id="13" name="Picture 12">
            <a:extLst>
              <a:ext uri="{FF2B5EF4-FFF2-40B4-BE49-F238E27FC236}">
                <a16:creationId xmlns:a16="http://schemas.microsoft.com/office/drawing/2014/main" id="{68099750-293C-43D4-89F5-70D40473235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80843" y="4088588"/>
            <a:ext cx="1874044" cy="600063"/>
          </a:xfrm>
          <a:prstGeom prst="rect">
            <a:avLst/>
          </a:prstGeom>
        </p:spPr>
      </p:pic>
      <p:pic>
        <p:nvPicPr>
          <p:cNvPr id="14" name="Picture 13">
            <a:extLst>
              <a:ext uri="{FF2B5EF4-FFF2-40B4-BE49-F238E27FC236}">
                <a16:creationId xmlns:a16="http://schemas.microsoft.com/office/drawing/2014/main" id="{FECBE125-4AE3-4048-801D-546391847BA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694588" y="3273439"/>
            <a:ext cx="1874044" cy="666037"/>
          </a:xfrm>
          <a:prstGeom prst="rect">
            <a:avLst/>
          </a:prstGeom>
        </p:spPr>
      </p:pic>
      <p:pic>
        <p:nvPicPr>
          <p:cNvPr id="15" name="Picture 14">
            <a:extLst>
              <a:ext uri="{FF2B5EF4-FFF2-40B4-BE49-F238E27FC236}">
                <a16:creationId xmlns:a16="http://schemas.microsoft.com/office/drawing/2014/main" id="{8A8224FE-F89C-4F23-AC37-EAB65CDEB8B3}"/>
              </a:ext>
            </a:extLst>
          </p:cNvPr>
          <p:cNvPicPr>
            <a:picLocks noChangeAspect="1"/>
          </p:cNvPicPr>
          <p:nvPr/>
        </p:nvPicPr>
        <p:blipFill>
          <a:blip r:embed="rId13"/>
          <a:stretch>
            <a:fillRect/>
          </a:stretch>
        </p:blipFill>
        <p:spPr>
          <a:xfrm>
            <a:off x="10112626" y="4031647"/>
            <a:ext cx="1666875" cy="552450"/>
          </a:xfrm>
          <a:prstGeom prst="rect">
            <a:avLst/>
          </a:prstGeom>
        </p:spPr>
      </p:pic>
      <p:pic>
        <p:nvPicPr>
          <p:cNvPr id="16" name="Picture 15">
            <a:extLst>
              <a:ext uri="{FF2B5EF4-FFF2-40B4-BE49-F238E27FC236}">
                <a16:creationId xmlns:a16="http://schemas.microsoft.com/office/drawing/2014/main" id="{6B154396-49FF-4171-B87D-C4B41736131A}"/>
              </a:ext>
            </a:extLst>
          </p:cNvPr>
          <p:cNvPicPr>
            <a:picLocks noChangeAspect="1"/>
          </p:cNvPicPr>
          <p:nvPr/>
        </p:nvPicPr>
        <p:blipFill>
          <a:blip r:embed="rId14"/>
          <a:stretch>
            <a:fillRect/>
          </a:stretch>
        </p:blipFill>
        <p:spPr>
          <a:xfrm>
            <a:off x="10043060" y="3139364"/>
            <a:ext cx="1895475" cy="704850"/>
          </a:xfrm>
          <a:prstGeom prst="rect">
            <a:avLst/>
          </a:prstGeom>
        </p:spPr>
      </p:pic>
      <p:pic>
        <p:nvPicPr>
          <p:cNvPr id="7170" name="Picture 2" descr="Livongo Announces First Cellular-Enabled Blood Pressure Monitoring System  in U.S.">
            <a:extLst>
              <a:ext uri="{FF2B5EF4-FFF2-40B4-BE49-F238E27FC236}">
                <a16:creationId xmlns:a16="http://schemas.microsoft.com/office/drawing/2014/main" id="{E5BCAE98-DC25-4399-B4D5-84A0D8B831B1}"/>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t="10115" b="16485"/>
          <a:stretch/>
        </p:blipFill>
        <p:spPr bwMode="auto">
          <a:xfrm>
            <a:off x="5664190" y="4042785"/>
            <a:ext cx="1764849" cy="6769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Onduo.com - Press &amp; Newsroom Landing Page">
            <a:extLst>
              <a:ext uri="{FF2B5EF4-FFF2-40B4-BE49-F238E27FC236}">
                <a16:creationId xmlns:a16="http://schemas.microsoft.com/office/drawing/2014/main" id="{F6EFA97A-E006-4B5E-BDA4-DFFDEF4E47A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l="16964" t="32779" r="20381" b="30280"/>
          <a:stretch/>
        </p:blipFill>
        <p:spPr bwMode="auto">
          <a:xfrm>
            <a:off x="5579826" y="4796659"/>
            <a:ext cx="1933576" cy="54889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MassHealth Partners with Maven to Offer Immediate Free Access to  Telemedicine During COVID-19 Public Health Crisis">
            <a:extLst>
              <a:ext uri="{FF2B5EF4-FFF2-40B4-BE49-F238E27FC236}">
                <a16:creationId xmlns:a16="http://schemas.microsoft.com/office/drawing/2014/main" id="{1A30F536-0DA0-401F-9A9B-9EFCF8340C34}"/>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51783" y="5102085"/>
            <a:ext cx="1646430" cy="86570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NAIA Selects Mantra Health as the Association's Official Digital Mental  Health Provider">
            <a:extLst>
              <a:ext uri="{FF2B5EF4-FFF2-40B4-BE49-F238E27FC236}">
                <a16:creationId xmlns:a16="http://schemas.microsoft.com/office/drawing/2014/main" id="{4B86B941-BB64-4BD4-BB2E-048AF9767D18}"/>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81108" y="3310658"/>
            <a:ext cx="2331144" cy="287508"/>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www.myisaachealth.com/wp-content/uploads/2022/09/logo.png">
            <a:extLst>
              <a:ext uri="{FF2B5EF4-FFF2-40B4-BE49-F238E27FC236}">
                <a16:creationId xmlns:a16="http://schemas.microsoft.com/office/drawing/2014/main" id="{7063E754-A782-43FD-BD80-192B90C79E56}"/>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08843" y="3128069"/>
            <a:ext cx="24384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Babylon Health">
            <a:extLst>
              <a:ext uri="{FF2B5EF4-FFF2-40B4-BE49-F238E27FC236}">
                <a16:creationId xmlns:a16="http://schemas.microsoft.com/office/drawing/2014/main" id="{3652E0E9-5C61-465C-9DEE-C88DF36E44A8}"/>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504455" y="6155050"/>
            <a:ext cx="2235556" cy="5588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55CF8031-9943-4A32-8D32-7DC024CD5340}"/>
              </a:ext>
            </a:extLst>
          </p:cNvPr>
          <p:cNvPicPr>
            <a:picLocks noChangeAspect="1"/>
          </p:cNvPicPr>
          <p:nvPr/>
        </p:nvPicPr>
        <p:blipFill>
          <a:blip r:embed="rId21">
            <a:clrChange>
              <a:clrFrom>
                <a:srgbClr val="000000"/>
              </a:clrFrom>
              <a:clrTo>
                <a:srgbClr val="000000">
                  <a:alpha val="0"/>
                </a:srgbClr>
              </a:clrTo>
            </a:clrChange>
          </a:blip>
          <a:stretch>
            <a:fillRect/>
          </a:stretch>
        </p:blipFill>
        <p:spPr>
          <a:xfrm>
            <a:off x="10112626" y="5720808"/>
            <a:ext cx="1809750" cy="381000"/>
          </a:xfrm>
          <a:prstGeom prst="rect">
            <a:avLst/>
          </a:prstGeom>
        </p:spPr>
      </p:pic>
      <p:pic>
        <p:nvPicPr>
          <p:cNvPr id="7202" name="Picture 34" descr="Medallion.co Logo Vector - (.SVG + .PNG) - Tukuz.Com">
            <a:extLst>
              <a:ext uri="{FF2B5EF4-FFF2-40B4-BE49-F238E27FC236}">
                <a16:creationId xmlns:a16="http://schemas.microsoft.com/office/drawing/2014/main" id="{7767B505-878D-48AE-9FAC-922BA3E4F1DF}"/>
              </a:ext>
            </a:extLst>
          </p:cNvPr>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t="26381" b="25216"/>
          <a:stretch/>
        </p:blipFill>
        <p:spPr bwMode="auto">
          <a:xfrm>
            <a:off x="9329387" y="6267640"/>
            <a:ext cx="1730462" cy="46470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18CC808-44F2-44F3-81BE-9005C36E8999}"/>
              </a:ext>
            </a:extLst>
          </p:cNvPr>
          <p:cNvSpPr txBox="1"/>
          <p:nvPr/>
        </p:nvSpPr>
        <p:spPr>
          <a:xfrm>
            <a:off x="1043270" y="2331228"/>
            <a:ext cx="3921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Patients (or “consumers”)</a:t>
            </a:r>
          </a:p>
        </p:txBody>
      </p:sp>
      <p:sp>
        <p:nvSpPr>
          <p:cNvPr id="31" name="TextBox 30">
            <a:extLst>
              <a:ext uri="{FF2B5EF4-FFF2-40B4-BE49-F238E27FC236}">
                <a16:creationId xmlns:a16="http://schemas.microsoft.com/office/drawing/2014/main" id="{11D48FBE-9C31-4B87-A2B1-0CC9C84791D9}"/>
              </a:ext>
            </a:extLst>
          </p:cNvPr>
          <p:cNvSpPr txBox="1"/>
          <p:nvPr/>
        </p:nvSpPr>
        <p:spPr>
          <a:xfrm>
            <a:off x="5113510" y="2208770"/>
            <a:ext cx="3826945"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050"/>
                </a:solidFill>
                <a:effectLst/>
                <a:uLnTx/>
                <a:uFillTx/>
                <a:latin typeface="Calibri"/>
                <a:ea typeface="+mn-ea"/>
                <a:cs typeface="+mn-cs"/>
              </a:rPr>
              <a:t>Payors (and Employers)</a:t>
            </a:r>
          </a:p>
        </p:txBody>
      </p:sp>
      <p:sp>
        <p:nvSpPr>
          <p:cNvPr id="32" name="TextBox 31">
            <a:extLst>
              <a:ext uri="{FF2B5EF4-FFF2-40B4-BE49-F238E27FC236}">
                <a16:creationId xmlns:a16="http://schemas.microsoft.com/office/drawing/2014/main" id="{026D8371-62A2-415A-ACF8-AD787D82F808}"/>
              </a:ext>
            </a:extLst>
          </p:cNvPr>
          <p:cNvSpPr txBox="1"/>
          <p:nvPr/>
        </p:nvSpPr>
        <p:spPr>
          <a:xfrm>
            <a:off x="9414969" y="2169692"/>
            <a:ext cx="17434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F0"/>
                </a:solidFill>
                <a:effectLst/>
                <a:uLnTx/>
                <a:uFillTx/>
                <a:latin typeface="Calibri"/>
                <a:ea typeface="+mn-ea"/>
                <a:cs typeface="+mn-cs"/>
              </a:rPr>
              <a:t>Providers</a:t>
            </a:r>
            <a:endParaRPr kumimoji="0" lang="en-US" sz="2400" b="0" i="0" u="none" strike="noStrike" kern="1200" cap="none" spc="0" normalizeH="0" baseline="0" noProof="0" dirty="0">
              <a:ln>
                <a:noFill/>
              </a:ln>
              <a:solidFill>
                <a:srgbClr val="00B0F0"/>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8495D4EC-8BEA-4428-86A8-537BD08AFDAB}"/>
              </a:ext>
            </a:extLst>
          </p:cNvPr>
          <p:cNvPicPr>
            <a:picLocks noChangeAspect="1"/>
          </p:cNvPicPr>
          <p:nvPr/>
        </p:nvPicPr>
        <p:blipFill>
          <a:blip r:embed="rId23"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078980" y="5186270"/>
            <a:ext cx="1510318" cy="599093"/>
          </a:xfrm>
          <a:prstGeom prst="rect">
            <a:avLst/>
          </a:prstGeom>
        </p:spPr>
      </p:pic>
      <p:pic>
        <p:nvPicPr>
          <p:cNvPr id="24" name="Picture 23">
            <a:extLst>
              <a:ext uri="{FF2B5EF4-FFF2-40B4-BE49-F238E27FC236}">
                <a16:creationId xmlns:a16="http://schemas.microsoft.com/office/drawing/2014/main" id="{4A3EE29C-D775-4AA8-9CEB-E9A1DBEAB2C1}"/>
              </a:ext>
            </a:extLst>
          </p:cNvPr>
          <p:cNvPicPr>
            <a:picLocks noChangeAspect="1"/>
          </p:cNvPicPr>
          <p:nvPr/>
        </p:nvPicPr>
        <p:blipFill>
          <a:blip r:embed="rId24"/>
          <a:stretch>
            <a:fillRect/>
          </a:stretch>
        </p:blipFill>
        <p:spPr>
          <a:xfrm>
            <a:off x="3829873" y="5175624"/>
            <a:ext cx="1139124" cy="735684"/>
          </a:xfrm>
          <a:prstGeom prst="rect">
            <a:avLst/>
          </a:prstGeom>
        </p:spPr>
      </p:pic>
      <p:sp>
        <p:nvSpPr>
          <p:cNvPr id="25" name="Right Brace 24">
            <a:extLst>
              <a:ext uri="{FF2B5EF4-FFF2-40B4-BE49-F238E27FC236}">
                <a16:creationId xmlns:a16="http://schemas.microsoft.com/office/drawing/2014/main" id="{498C2E4E-D817-484D-8E89-2B36C0169350}"/>
              </a:ext>
            </a:extLst>
          </p:cNvPr>
          <p:cNvSpPr/>
          <p:nvPr/>
        </p:nvSpPr>
        <p:spPr>
          <a:xfrm rot="16200000">
            <a:off x="4685011" y="-987590"/>
            <a:ext cx="380983" cy="7874496"/>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37" name="Right Brace 36">
            <a:extLst>
              <a:ext uri="{FF2B5EF4-FFF2-40B4-BE49-F238E27FC236}">
                <a16:creationId xmlns:a16="http://schemas.microsoft.com/office/drawing/2014/main" id="{2033C044-610B-4AE5-80CA-C6964E3F817B}"/>
              </a:ext>
            </a:extLst>
          </p:cNvPr>
          <p:cNvSpPr/>
          <p:nvPr/>
        </p:nvSpPr>
        <p:spPr>
          <a:xfrm rot="16200000">
            <a:off x="6338629" y="1463881"/>
            <a:ext cx="523219" cy="3098762"/>
          </a:xfrm>
          <a:prstGeom prst="rightBrace">
            <a:avLst>
              <a:gd name="adj1" fmla="val 8333"/>
              <a:gd name="adj2" fmla="val 56017"/>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
        <p:nvSpPr>
          <p:cNvPr id="38" name="Right Brace 37">
            <a:extLst>
              <a:ext uri="{FF2B5EF4-FFF2-40B4-BE49-F238E27FC236}">
                <a16:creationId xmlns:a16="http://schemas.microsoft.com/office/drawing/2014/main" id="{1CB8C192-AE6D-4376-B634-408ACD411BAC}"/>
              </a:ext>
            </a:extLst>
          </p:cNvPr>
          <p:cNvSpPr/>
          <p:nvPr/>
        </p:nvSpPr>
        <p:spPr>
          <a:xfrm rot="16200000">
            <a:off x="6531213" y="-1545856"/>
            <a:ext cx="600064" cy="9152633"/>
          </a:xfrm>
          <a:prstGeom prst="rightBrace">
            <a:avLst>
              <a:gd name="adj1" fmla="val 8333"/>
              <a:gd name="adj2" fmla="val 89684"/>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2515031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C9F6-8DD8-436B-9F5E-995279A591D4}"/>
              </a:ext>
            </a:extLst>
          </p:cNvPr>
          <p:cNvSpPr>
            <a:spLocks noGrp="1"/>
          </p:cNvSpPr>
          <p:nvPr>
            <p:ph type="title"/>
          </p:nvPr>
        </p:nvSpPr>
        <p:spPr/>
        <p:txBody>
          <a:bodyPr/>
          <a:lstStyle/>
          <a:p>
            <a:r>
              <a:rPr lang="en-US" dirty="0"/>
              <a:t>What Will Happen Next?</a:t>
            </a:r>
          </a:p>
        </p:txBody>
      </p:sp>
      <p:sp>
        <p:nvSpPr>
          <p:cNvPr id="15" name="Content Placeholder 14">
            <a:extLst>
              <a:ext uri="{FF2B5EF4-FFF2-40B4-BE49-F238E27FC236}">
                <a16:creationId xmlns:a16="http://schemas.microsoft.com/office/drawing/2014/main" id="{800DF829-6DEF-42AC-AE84-90D6B59E26AA}"/>
              </a:ext>
            </a:extLst>
          </p:cNvPr>
          <p:cNvSpPr>
            <a:spLocks noGrp="1"/>
          </p:cNvSpPr>
          <p:nvPr>
            <p:ph idx="1"/>
          </p:nvPr>
        </p:nvSpPr>
        <p:spPr>
          <a:xfrm>
            <a:off x="4950372" y="2795752"/>
            <a:ext cx="6894788" cy="2186151"/>
          </a:xfrm>
        </p:spPr>
        <p:txBody>
          <a:bodyPr>
            <a:normAutofit/>
          </a:bodyPr>
          <a:lstStyle/>
          <a:p>
            <a:pPr marL="0" indent="0" algn="ctr">
              <a:buNone/>
            </a:pPr>
            <a:r>
              <a:rPr lang="en-US" sz="4000" dirty="0">
                <a:solidFill>
                  <a:schemeClr val="tx2"/>
                </a:solidFill>
              </a:rPr>
              <a:t>“The status quo is everyone’s second choice.”</a:t>
            </a:r>
          </a:p>
          <a:p>
            <a:pPr marL="0" indent="0" algn="ctr">
              <a:buNone/>
            </a:pPr>
            <a:r>
              <a:rPr lang="en-US" sz="4000" dirty="0">
                <a:solidFill>
                  <a:schemeClr val="tx2"/>
                </a:solidFill>
              </a:rPr>
              <a:t>- Stuart Altman, PhD</a:t>
            </a:r>
          </a:p>
          <a:p>
            <a:endParaRPr lang="en-US" sz="4000" dirty="0">
              <a:solidFill>
                <a:schemeClr val="tx2"/>
              </a:solidFill>
            </a:endParaRPr>
          </a:p>
          <a:p>
            <a:pPr marL="0" indent="0">
              <a:buNone/>
            </a:pPr>
            <a:endParaRPr lang="en-US" sz="4000" dirty="0">
              <a:solidFill>
                <a:schemeClr val="tx2"/>
              </a:solidFill>
            </a:endParaRPr>
          </a:p>
        </p:txBody>
      </p:sp>
      <p:pic>
        <p:nvPicPr>
          <p:cNvPr id="9" name="Picture 8">
            <a:extLst>
              <a:ext uri="{FF2B5EF4-FFF2-40B4-BE49-F238E27FC236}">
                <a16:creationId xmlns:a16="http://schemas.microsoft.com/office/drawing/2014/main" id="{C8FFA6A7-2C38-41E1-85A7-943B9330D9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150096"/>
            <a:ext cx="4014952" cy="3975538"/>
          </a:xfrm>
          <a:prstGeom prst="rect">
            <a:avLst/>
          </a:prstGeom>
        </p:spPr>
      </p:pic>
    </p:spTree>
    <p:extLst>
      <p:ext uri="{BB962C8B-B14F-4D97-AF65-F5344CB8AC3E}">
        <p14:creationId xmlns:p14="http://schemas.microsoft.com/office/powerpoint/2010/main" val="416793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C27-14DF-4E4B-900E-1CA609DEAD43}"/>
              </a:ext>
            </a:extLst>
          </p:cNvPr>
          <p:cNvSpPr>
            <a:spLocks noGrp="1"/>
          </p:cNvSpPr>
          <p:nvPr>
            <p:ph type="title"/>
          </p:nvPr>
        </p:nvSpPr>
        <p:spPr/>
        <p:txBody>
          <a:bodyPr/>
          <a:lstStyle/>
          <a:p>
            <a:r>
              <a:rPr lang="en-US" dirty="0"/>
              <a:t>Happy Place Scenario</a:t>
            </a:r>
          </a:p>
        </p:txBody>
      </p:sp>
      <p:pic>
        <p:nvPicPr>
          <p:cNvPr id="1026" name="Picture 2" descr="Go to Your Happy Place | Submerge Magazine | Music + Art + Lifestyle">
            <a:extLst>
              <a:ext uri="{FF2B5EF4-FFF2-40B4-BE49-F238E27FC236}">
                <a16:creationId xmlns:a16="http://schemas.microsoft.com/office/drawing/2014/main" id="{C7EFC840-829D-42D5-B028-77B48D4F1A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66085" y="1906720"/>
            <a:ext cx="6259830" cy="391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9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C964-FB28-4BCD-87E1-54F61EA8DA17}"/>
              </a:ext>
            </a:extLst>
          </p:cNvPr>
          <p:cNvSpPr>
            <a:spLocks noGrp="1"/>
          </p:cNvSpPr>
          <p:nvPr>
            <p:ph type="title"/>
          </p:nvPr>
        </p:nvSpPr>
        <p:spPr/>
        <p:txBody>
          <a:bodyPr/>
          <a:lstStyle/>
          <a:p>
            <a:r>
              <a:rPr lang="en-US" dirty="0"/>
              <a:t>Scary Place Scenario</a:t>
            </a:r>
          </a:p>
        </p:txBody>
      </p:sp>
      <p:pic>
        <p:nvPicPr>
          <p:cNvPr id="2050" name="Picture 2" descr="Most Haunted Places in Massachusetts: Scary Places to Go on Halloween -  Thrillist">
            <a:extLst>
              <a:ext uri="{FF2B5EF4-FFF2-40B4-BE49-F238E27FC236}">
                <a16:creationId xmlns:a16="http://schemas.microsoft.com/office/drawing/2014/main" id="{EE68CD73-143F-480C-8CD7-BC6C1AEC33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1320" y="1960880"/>
            <a:ext cx="6042660" cy="402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8216-FA19-4232-91EC-9561394A1A7E}"/>
              </a:ext>
            </a:extLst>
          </p:cNvPr>
          <p:cNvSpPr>
            <a:spLocks noGrp="1"/>
          </p:cNvSpPr>
          <p:nvPr>
            <p:ph type="title"/>
          </p:nvPr>
        </p:nvSpPr>
        <p:spPr>
          <a:xfrm>
            <a:off x="3896476" y="3429000"/>
            <a:ext cx="4399047" cy="1143000"/>
          </a:xfrm>
        </p:spPr>
        <p:txBody>
          <a:bodyPr/>
          <a:lstStyle/>
          <a:p>
            <a:r>
              <a:rPr lang="en-US" dirty="0"/>
              <a:t>Thank you!</a:t>
            </a:r>
          </a:p>
        </p:txBody>
      </p:sp>
    </p:spTree>
    <p:extLst>
      <p:ext uri="{BB962C8B-B14F-4D97-AF65-F5344CB8AC3E}">
        <p14:creationId xmlns:p14="http://schemas.microsoft.com/office/powerpoint/2010/main" val="307583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036" y="2119893"/>
            <a:ext cx="7770979" cy="1468967"/>
          </a:xfrm>
        </p:spPr>
        <p:txBody>
          <a:bodyPr>
            <a:noAutofit/>
          </a:bodyPr>
          <a:lstStyle/>
          <a:p>
            <a:pPr algn="l"/>
            <a:r>
              <a:rPr lang="en-US" sz="4800" dirty="0">
                <a:ln w="0"/>
                <a:effectLst>
                  <a:reflection blurRad="6350" stA="45000" endPos="30000" dir="5400000" sy="-100000" algn="bl" rotWithShape="0"/>
                </a:effectLst>
              </a:rPr>
              <a:t>Evolution of Site of Care:</a:t>
            </a:r>
            <a:br>
              <a:rPr lang="en-US" sz="4800" dirty="0">
                <a:ln w="0"/>
                <a:effectLst>
                  <a:reflection blurRad="6350" stA="45000" endPos="30000" dir="5400000" sy="-100000" algn="bl" rotWithShape="0"/>
                </a:effectLst>
              </a:rPr>
            </a:br>
            <a:r>
              <a:rPr lang="en-US" sz="4800" dirty="0">
                <a:ln w="0"/>
                <a:effectLst>
                  <a:reflection blurRad="6350" stA="45000" endPos="30000" dir="5400000" sy="-100000" algn="bl" rotWithShape="0"/>
                </a:effectLst>
              </a:rPr>
              <a:t>Payer Perspective</a:t>
            </a:r>
            <a:r>
              <a:rPr lang="en-US" sz="3600" dirty="0">
                <a:ln w="0"/>
                <a:effectLst>
                  <a:reflection blurRad="6350" stA="45000" endPos="30000" dir="5400000" sy="-100000" algn="bl" rotWithShape="0"/>
                </a:effectLst>
              </a:rPr>
              <a:t> </a:t>
            </a:r>
            <a:endParaRPr lang="en-US" sz="4800" dirty="0">
              <a:effectLst>
                <a:reflection blurRad="6350" stA="45000" endPos="30000" dir="5400000" sy="-100000" algn="bl" rotWithShape="0"/>
              </a:effectLst>
            </a:endParaRPr>
          </a:p>
        </p:txBody>
      </p:sp>
      <p:sp>
        <p:nvSpPr>
          <p:cNvPr id="3" name="Subtitle 2"/>
          <p:cNvSpPr>
            <a:spLocks noGrp="1"/>
          </p:cNvSpPr>
          <p:nvPr>
            <p:ph type="subTitle" idx="1"/>
          </p:nvPr>
        </p:nvSpPr>
        <p:spPr>
          <a:xfrm>
            <a:off x="1371600" y="4225498"/>
            <a:ext cx="9448800" cy="2068920"/>
          </a:xfrm>
        </p:spPr>
        <p:txBody>
          <a:bodyPr>
            <a:normAutofit fontScale="92500" lnSpcReduction="10000"/>
          </a:bodyPr>
          <a:lstStyle/>
          <a:p>
            <a:pPr>
              <a:spcBef>
                <a:spcPts val="0"/>
              </a:spcBef>
            </a:pPr>
            <a:r>
              <a:rPr lang="en-US" sz="4000" dirty="0">
                <a:solidFill>
                  <a:schemeClr val="tx1">
                    <a:lumMod val="50000"/>
                  </a:schemeClr>
                </a:solidFill>
              </a:rPr>
              <a:t>Mary Beth Erwin MPH, RPh</a:t>
            </a:r>
          </a:p>
          <a:p>
            <a:pPr>
              <a:spcBef>
                <a:spcPts val="0"/>
              </a:spcBef>
            </a:pPr>
            <a:endParaRPr lang="en-US" sz="4000" dirty="0">
              <a:solidFill>
                <a:schemeClr val="tx1">
                  <a:lumMod val="50000"/>
                </a:schemeClr>
              </a:solidFill>
            </a:endParaRPr>
          </a:p>
          <a:p>
            <a:pPr>
              <a:spcBef>
                <a:spcPts val="0"/>
              </a:spcBef>
            </a:pPr>
            <a:r>
              <a:rPr lang="en-US" sz="3600" dirty="0">
                <a:solidFill>
                  <a:schemeClr val="tx1">
                    <a:lumMod val="50000"/>
                  </a:schemeClr>
                </a:solidFill>
              </a:rPr>
              <a:t>VP/Chief Pharmacy Officer</a:t>
            </a:r>
          </a:p>
          <a:p>
            <a:pPr>
              <a:spcBef>
                <a:spcPts val="0"/>
              </a:spcBef>
            </a:pPr>
            <a:r>
              <a:rPr lang="en-US" sz="3600" dirty="0">
                <a:solidFill>
                  <a:schemeClr val="tx1">
                    <a:lumMod val="50000"/>
                  </a:schemeClr>
                </a:solidFill>
              </a:rPr>
              <a:t>Blue Cross Blue Shield of MA</a:t>
            </a:r>
          </a:p>
          <a:p>
            <a:pPr>
              <a:spcBef>
                <a:spcPts val="0"/>
              </a:spcBef>
            </a:pPr>
            <a:endParaRPr lang="en-US" sz="4000" dirty="0">
              <a:solidFill>
                <a:schemeClr val="tx1">
                  <a:lumMod val="50000"/>
                </a:schemeClr>
              </a:solidFill>
            </a:endParaRPr>
          </a:p>
          <a:p>
            <a:pPr>
              <a:spcBef>
                <a:spcPts val="0"/>
              </a:spcBef>
            </a:pPr>
            <a:endParaRPr lang="en-US" sz="4000" dirty="0">
              <a:solidFill>
                <a:schemeClr val="tx1">
                  <a:lumMod val="75000"/>
                </a:schemeClr>
              </a:solidFill>
            </a:endParaRPr>
          </a:p>
        </p:txBody>
      </p:sp>
      <p:pic>
        <p:nvPicPr>
          <p:cNvPr id="6" name="Picture 6">
            <a:extLst>
              <a:ext uri="{FF2B5EF4-FFF2-40B4-BE49-F238E27FC236}">
                <a16:creationId xmlns:a16="http://schemas.microsoft.com/office/drawing/2014/main" id="{4D12A576-E9A2-486E-8B38-8D99EC0A4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0180">
            <a:off x="9005413" y="995325"/>
            <a:ext cx="1814987" cy="1814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6410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mbulance with solid fill">
            <a:extLst>
              <a:ext uri="{FF2B5EF4-FFF2-40B4-BE49-F238E27FC236}">
                <a16:creationId xmlns:a16="http://schemas.microsoft.com/office/drawing/2014/main" id="{F7BADD0F-BFAA-4F0D-B9B3-DE3A0AA8A6C1}"/>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7747" y="4228738"/>
            <a:ext cx="914400" cy="914400"/>
          </a:xfrm>
        </p:spPr>
      </p:pic>
      <p:pic>
        <p:nvPicPr>
          <p:cNvPr id="11" name="Graphic 10" descr="Dollar with solid fill">
            <a:extLst>
              <a:ext uri="{FF2B5EF4-FFF2-40B4-BE49-F238E27FC236}">
                <a16:creationId xmlns:a16="http://schemas.microsoft.com/office/drawing/2014/main" id="{2B9DEDCB-4E76-449C-89D1-E5C71FE197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4274" y="4228738"/>
            <a:ext cx="914400" cy="914400"/>
          </a:xfrm>
          <a:prstGeom prst="rect">
            <a:avLst/>
          </a:prstGeom>
        </p:spPr>
      </p:pic>
      <p:pic>
        <p:nvPicPr>
          <p:cNvPr id="13" name="Graphic 12" descr="Medicine with solid fill">
            <a:extLst>
              <a:ext uri="{FF2B5EF4-FFF2-40B4-BE49-F238E27FC236}">
                <a16:creationId xmlns:a16="http://schemas.microsoft.com/office/drawing/2014/main" id="{BCC8F2E5-B8CB-4816-B810-63710C6228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6031" y="4228738"/>
            <a:ext cx="914400" cy="914400"/>
          </a:xfrm>
          <a:prstGeom prst="rect">
            <a:avLst/>
          </a:prstGeom>
        </p:spPr>
      </p:pic>
      <p:pic>
        <p:nvPicPr>
          <p:cNvPr id="15" name="Graphic 14" descr="Doctor female with solid fill">
            <a:extLst>
              <a:ext uri="{FF2B5EF4-FFF2-40B4-BE49-F238E27FC236}">
                <a16:creationId xmlns:a16="http://schemas.microsoft.com/office/drawing/2014/main" id="{13B7BEA6-5C0E-4A96-AF53-855E9A12DC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07592" y="4220051"/>
            <a:ext cx="914400" cy="914400"/>
          </a:xfrm>
          <a:prstGeom prst="rect">
            <a:avLst/>
          </a:prstGeom>
        </p:spPr>
      </p:pic>
      <p:sp>
        <p:nvSpPr>
          <p:cNvPr id="16" name="Title 6">
            <a:extLst>
              <a:ext uri="{FF2B5EF4-FFF2-40B4-BE49-F238E27FC236}">
                <a16:creationId xmlns:a16="http://schemas.microsoft.com/office/drawing/2014/main" id="{D090BE67-0AEE-4928-AFAA-48A50B61FEC1}"/>
              </a:ext>
            </a:extLst>
          </p:cNvPr>
          <p:cNvSpPr txBox="1">
            <a:spLocks noGrp="1"/>
          </p:cNvSpPr>
          <p:nvPr>
            <p:ph type="title"/>
          </p:nvPr>
        </p:nvSpPr>
        <p:spPr>
          <a:xfrm>
            <a:off x="3209925" y="177800"/>
            <a:ext cx="8940800" cy="1143000"/>
          </a:xfrm>
          <a:prstGeom prst="rect">
            <a:avLst/>
          </a:prstGeom>
          <a:noFill/>
        </p:spPr>
        <p:txBody>
          <a:bodyPr wrap="square">
            <a:spAutoFit/>
          </a:bodyPr>
          <a:lstStyle/>
          <a:p>
            <a:r>
              <a:rPr kumimoji="0" lang="en-US" sz="3200" b="0" i="0" u="none" strike="noStrike" kern="1200" cap="none" spc="0" normalizeH="0" baseline="0" noProof="0" dirty="0">
                <a:ln w="0"/>
                <a:solidFill>
                  <a:srgbClr val="1F497D"/>
                </a:solidFill>
                <a:effectLst>
                  <a:reflection blurRad="6350" stA="45000" endPos="30000" dir="5400000" sy="-100000" algn="bl" rotWithShape="0"/>
                </a:effectLst>
                <a:uLnTx/>
                <a:uFillTx/>
                <a:latin typeface="Euphemia UCAS"/>
                <a:ea typeface="+mj-ea"/>
              </a:rPr>
              <a:t>Evolution of Site of Care</a:t>
            </a:r>
            <a:endParaRPr lang="en-US" sz="3200" dirty="0"/>
          </a:p>
        </p:txBody>
      </p:sp>
      <p:sp>
        <p:nvSpPr>
          <p:cNvPr id="17" name="TextBox 16">
            <a:extLst>
              <a:ext uri="{FF2B5EF4-FFF2-40B4-BE49-F238E27FC236}">
                <a16:creationId xmlns:a16="http://schemas.microsoft.com/office/drawing/2014/main" id="{88AE3E29-5D18-4BAD-A0CA-DF37F596A8C0}"/>
              </a:ext>
            </a:extLst>
          </p:cNvPr>
          <p:cNvSpPr txBox="1"/>
          <p:nvPr/>
        </p:nvSpPr>
        <p:spPr>
          <a:xfrm>
            <a:off x="3744797" y="1832790"/>
            <a:ext cx="1712207" cy="2277547"/>
          </a:xfrm>
          <a:prstGeom prst="rect">
            <a:avLst/>
          </a:prstGeom>
          <a:noFill/>
        </p:spPr>
        <p:txBody>
          <a:bodyPr wrap="square" rtlCol="0">
            <a:spAutoFit/>
          </a:bodyPr>
          <a:lstStyle/>
          <a:p>
            <a:pPr algn="ctr"/>
            <a:r>
              <a:rPr lang="en-US" sz="2800" b="1" dirty="0">
                <a:solidFill>
                  <a:schemeClr val="tx2"/>
                </a:solidFill>
              </a:rPr>
              <a:t>11.5%</a:t>
            </a:r>
            <a:r>
              <a:rPr lang="en-US" sz="2800" b="1" i="0" u="none" strike="noStrike" baseline="0" dirty="0">
                <a:solidFill>
                  <a:schemeClr val="tx2"/>
                </a:solidFill>
                <a:latin typeface="Avenir-Light"/>
              </a:rPr>
              <a:t> </a:t>
            </a:r>
          </a:p>
          <a:p>
            <a:pPr algn="ctr"/>
            <a:r>
              <a:rPr lang="en-US" sz="1600" b="0" i="0" u="none" strike="noStrike" dirty="0">
                <a:solidFill>
                  <a:schemeClr val="tx2"/>
                </a:solidFill>
              </a:rPr>
              <a:t>Expected increase in specialty drug spend in 2021 compared to 2.8% increase in non-specialty</a:t>
            </a:r>
            <a:r>
              <a:rPr lang="en-US" sz="1600" b="0" i="0" u="none" strike="noStrike" baseline="30000" dirty="0">
                <a:solidFill>
                  <a:schemeClr val="tx2"/>
                </a:solidFill>
              </a:rPr>
              <a:t>**</a:t>
            </a:r>
            <a:endParaRPr lang="en-US" sz="1600" baseline="30000" dirty="0">
              <a:solidFill>
                <a:schemeClr val="tx2"/>
              </a:solidFill>
            </a:endParaRPr>
          </a:p>
          <a:p>
            <a:endParaRPr lang="en-US" dirty="0"/>
          </a:p>
        </p:txBody>
      </p:sp>
      <p:sp>
        <p:nvSpPr>
          <p:cNvPr id="20" name="TextBox 19">
            <a:extLst>
              <a:ext uri="{FF2B5EF4-FFF2-40B4-BE49-F238E27FC236}">
                <a16:creationId xmlns:a16="http://schemas.microsoft.com/office/drawing/2014/main" id="{7E56581B-5205-4B14-B368-ED4247614025}"/>
              </a:ext>
            </a:extLst>
          </p:cNvPr>
          <p:cNvSpPr txBox="1"/>
          <p:nvPr/>
        </p:nvSpPr>
        <p:spPr>
          <a:xfrm>
            <a:off x="9170594" y="1778485"/>
            <a:ext cx="1925274" cy="2000548"/>
          </a:xfrm>
          <a:prstGeom prst="rect">
            <a:avLst/>
          </a:prstGeom>
          <a:noFill/>
        </p:spPr>
        <p:txBody>
          <a:bodyPr wrap="square" rtlCol="0">
            <a:spAutoFit/>
          </a:bodyPr>
          <a:lstStyle/>
          <a:p>
            <a:pPr algn="ctr"/>
            <a:r>
              <a:rPr lang="en-US" sz="2800" b="1" i="0" u="none" strike="noStrike" baseline="0" dirty="0">
                <a:solidFill>
                  <a:schemeClr val="tx2"/>
                </a:solidFill>
              </a:rPr>
              <a:t>42% </a:t>
            </a:r>
            <a:endParaRPr lang="en-US" sz="2800" b="1" dirty="0">
              <a:solidFill>
                <a:schemeClr val="tx2"/>
              </a:solidFill>
            </a:endParaRPr>
          </a:p>
          <a:p>
            <a:pPr algn="ctr"/>
            <a:r>
              <a:rPr lang="en-US" sz="1600" dirty="0">
                <a:solidFill>
                  <a:schemeClr val="tx2"/>
                </a:solidFill>
              </a:rPr>
              <a:t>%</a:t>
            </a:r>
            <a:r>
              <a:rPr lang="en-US" sz="1600" b="0" i="0" u="none" strike="noStrike" baseline="0" dirty="0">
                <a:solidFill>
                  <a:schemeClr val="tx2"/>
                </a:solidFill>
              </a:rPr>
              <a:t> commercial</a:t>
            </a:r>
          </a:p>
          <a:p>
            <a:pPr algn="ctr"/>
            <a:r>
              <a:rPr lang="en-US" sz="1600" b="0" i="0" u="none" strike="noStrike" baseline="0" dirty="0">
                <a:solidFill>
                  <a:schemeClr val="tx2"/>
                </a:solidFill>
              </a:rPr>
              <a:t>plans in 2018 utilizing a site of care strategy</a:t>
            </a:r>
          </a:p>
          <a:p>
            <a:pPr algn="ctr"/>
            <a:r>
              <a:rPr lang="en-US" sz="1600" b="0" i="0" u="none" strike="noStrike" baseline="0" dirty="0">
                <a:solidFill>
                  <a:schemeClr val="tx2"/>
                </a:solidFill>
              </a:rPr>
              <a:t>to manage at least one condition</a:t>
            </a:r>
            <a:r>
              <a:rPr lang="en-US" sz="1600" b="0" i="0" u="none" strike="noStrike" baseline="30000" dirty="0">
                <a:solidFill>
                  <a:srgbClr val="231F20"/>
                </a:solidFill>
              </a:rPr>
              <a:t>*</a:t>
            </a:r>
          </a:p>
        </p:txBody>
      </p:sp>
      <p:sp>
        <p:nvSpPr>
          <p:cNvPr id="21" name="TextBox 20">
            <a:extLst>
              <a:ext uri="{FF2B5EF4-FFF2-40B4-BE49-F238E27FC236}">
                <a16:creationId xmlns:a16="http://schemas.microsoft.com/office/drawing/2014/main" id="{53AA1975-6BC0-4BFD-8AD1-561FAC59ECE0}"/>
              </a:ext>
            </a:extLst>
          </p:cNvPr>
          <p:cNvSpPr txBox="1"/>
          <p:nvPr/>
        </p:nvSpPr>
        <p:spPr>
          <a:xfrm>
            <a:off x="241300" y="5510802"/>
            <a:ext cx="5120503" cy="1323439"/>
          </a:xfrm>
          <a:prstGeom prst="rect">
            <a:avLst/>
          </a:prstGeom>
          <a:noFill/>
        </p:spPr>
        <p:txBody>
          <a:bodyPr wrap="square" rtlCol="0">
            <a:spAutoFit/>
          </a:bodyPr>
          <a:lstStyle/>
          <a:p>
            <a:r>
              <a:rPr lang="en-US" sz="1000" baseline="30000" dirty="0">
                <a:solidFill>
                  <a:srgbClr val="000000"/>
                </a:solidFill>
              </a:rPr>
              <a:t>*</a:t>
            </a:r>
            <a:r>
              <a:rPr lang="en-US" sz="1000" dirty="0">
                <a:solidFill>
                  <a:srgbClr val="000000"/>
                </a:solidFill>
              </a:rPr>
              <a:t>Counce, J. (2019).  Home Infusion’s Expanding Role in Optimizing Site of Care. </a:t>
            </a:r>
          </a:p>
          <a:p>
            <a:r>
              <a:rPr lang="en-US" sz="1000" dirty="0">
                <a:solidFill>
                  <a:srgbClr val="000000"/>
                </a:solidFill>
              </a:rPr>
              <a:t>Accessed 9/2022:  </a:t>
            </a:r>
            <a:r>
              <a:rPr lang="en-US" sz="1000" dirty="0">
                <a:solidFill>
                  <a:srgbClr val="000000"/>
                </a:solidFill>
                <a:hlinkClick r:id="rId10"/>
              </a:rPr>
              <a:t>https://nhia.org/documents/CE_May_June_2019.pdf</a:t>
            </a:r>
            <a:endParaRPr lang="en-US" sz="1000" dirty="0">
              <a:solidFill>
                <a:srgbClr val="000000"/>
              </a:solidFill>
            </a:endParaRPr>
          </a:p>
          <a:p>
            <a:r>
              <a:rPr lang="en-US" sz="1000" b="0" i="0" u="none" baseline="30000" dirty="0">
                <a:solidFill>
                  <a:srgbClr val="000000"/>
                </a:solidFill>
              </a:rPr>
              <a:t>**</a:t>
            </a:r>
            <a:r>
              <a:rPr lang="en-US" sz="1000" b="0" i="0" u="none" strike="noStrike" baseline="0" dirty="0">
                <a:solidFill>
                  <a:srgbClr val="000000"/>
                </a:solidFill>
              </a:rPr>
              <a:t>Griffin J. Prescription drug pricing trends. JP Griffin Group. January 20, 2021. Accessed  9/2022. </a:t>
            </a:r>
            <a:r>
              <a:rPr lang="en-US" sz="1000" b="0" i="0" u="none" strike="noStrike" baseline="0" dirty="0">
                <a:solidFill>
                  <a:srgbClr val="000000"/>
                </a:solidFill>
                <a:hlinkClick r:id="rId11"/>
              </a:rPr>
              <a:t>https://www.griffinbenefits.com/blog/prescription-drug-pricing-trends-2021</a:t>
            </a:r>
            <a:endParaRPr lang="en-US" sz="1000" b="0" i="0" u="none" strike="noStrike" baseline="0" dirty="0">
              <a:solidFill>
                <a:srgbClr val="000000"/>
              </a:solidFill>
            </a:endParaRPr>
          </a:p>
          <a:p>
            <a:r>
              <a:rPr lang="en-US" sz="1000" b="0" i="0" u="none" strike="noStrike" baseline="0" dirty="0">
                <a:solidFill>
                  <a:srgbClr val="000000"/>
                </a:solidFill>
              </a:rPr>
              <a:t> </a:t>
            </a:r>
            <a:r>
              <a:rPr lang="en-US" sz="1000" baseline="30000" dirty="0">
                <a:solidFill>
                  <a:srgbClr val="000000"/>
                </a:solidFill>
              </a:rPr>
              <a:t>***</a:t>
            </a:r>
            <a:r>
              <a:rPr lang="en-US" sz="1000" b="0" i="0" u="none" strike="noStrike" baseline="0" dirty="0">
                <a:solidFill>
                  <a:srgbClr val="000000"/>
                </a:solidFill>
                <a:latin typeface="Calibri" panose="020F0502020204030204" pitchFamily="34" charset="0"/>
              </a:rPr>
              <a:t>Fein A. Specialty pharmacy keeps disrupting buy-and-bill—and COVID-19 will accelerate it. Drug Channels. September 23, 2020.Accessed 9/2022. </a:t>
            </a:r>
            <a:r>
              <a:rPr lang="en-US" sz="1000" b="0" i="0" u="none" strike="noStrike" baseline="0" dirty="0">
                <a:solidFill>
                  <a:srgbClr val="000000"/>
                </a:solidFill>
                <a:latin typeface="Calibri" panose="020F0502020204030204" pitchFamily="34" charset="0"/>
                <a:hlinkClick r:id="rId12"/>
              </a:rPr>
              <a:t>https://www.drugchannels.net/2020/09/specialty-pharmacy-keeps-disrupting-buy.htm</a:t>
            </a:r>
            <a:endParaRPr lang="en-US" sz="1000" dirty="0">
              <a:solidFill>
                <a:srgbClr val="000000"/>
              </a:solidFill>
            </a:endParaRPr>
          </a:p>
          <a:p>
            <a:endParaRPr lang="en-US" sz="1000" dirty="0">
              <a:solidFill>
                <a:srgbClr val="000000"/>
              </a:solidFill>
            </a:endParaRPr>
          </a:p>
        </p:txBody>
      </p:sp>
      <p:sp>
        <p:nvSpPr>
          <p:cNvPr id="14" name="TextBox 13">
            <a:extLst>
              <a:ext uri="{FF2B5EF4-FFF2-40B4-BE49-F238E27FC236}">
                <a16:creationId xmlns:a16="http://schemas.microsoft.com/office/drawing/2014/main" id="{E9EC20D0-7FE1-47D9-82F0-4891E4D0751F}"/>
              </a:ext>
            </a:extLst>
          </p:cNvPr>
          <p:cNvSpPr txBox="1"/>
          <p:nvPr/>
        </p:nvSpPr>
        <p:spPr>
          <a:xfrm>
            <a:off x="745943" y="1849137"/>
            <a:ext cx="1594021" cy="2000548"/>
          </a:xfrm>
          <a:prstGeom prst="rect">
            <a:avLst/>
          </a:prstGeom>
          <a:noFill/>
        </p:spPr>
        <p:txBody>
          <a:bodyPr wrap="square">
            <a:spAutoFit/>
          </a:bodyPr>
          <a:lstStyle/>
          <a:p>
            <a:pPr algn="ctr"/>
            <a:r>
              <a:rPr lang="en-US" sz="2800" b="1" i="0" u="none" strike="noStrike" baseline="0" dirty="0">
                <a:solidFill>
                  <a:schemeClr val="tx2"/>
                </a:solidFill>
              </a:rPr>
              <a:t>2-3X</a:t>
            </a:r>
          </a:p>
          <a:p>
            <a:pPr algn="ctr"/>
            <a:r>
              <a:rPr lang="en-US" sz="1600" dirty="0">
                <a:solidFill>
                  <a:schemeClr val="tx2"/>
                </a:solidFill>
              </a:rPr>
              <a:t>Higher cost </a:t>
            </a:r>
            <a:r>
              <a:rPr lang="en-US" sz="1600" b="0" i="0" u="none" strike="noStrike" baseline="0" dirty="0">
                <a:solidFill>
                  <a:schemeClr val="tx2"/>
                </a:solidFill>
              </a:rPr>
              <a:t>for the same drug</a:t>
            </a:r>
          </a:p>
          <a:p>
            <a:pPr algn="ctr"/>
            <a:r>
              <a:rPr lang="en-US" sz="1600" b="0" i="0" u="none" strike="noStrike" baseline="0" dirty="0">
                <a:solidFill>
                  <a:schemeClr val="tx2"/>
                </a:solidFill>
              </a:rPr>
              <a:t>and service in </a:t>
            </a:r>
            <a:r>
              <a:rPr lang="en-US" sz="1600" dirty="0">
                <a:solidFill>
                  <a:schemeClr val="tx2"/>
                </a:solidFill>
              </a:rPr>
              <a:t>health system versus alternate sites</a:t>
            </a:r>
            <a:r>
              <a:rPr lang="en-US" sz="1600" baseline="30000" dirty="0">
                <a:solidFill>
                  <a:schemeClr val="tx2"/>
                </a:solidFill>
              </a:rPr>
              <a:t>*</a:t>
            </a:r>
          </a:p>
        </p:txBody>
      </p:sp>
      <p:sp>
        <p:nvSpPr>
          <p:cNvPr id="3" name="TextBox 2">
            <a:extLst>
              <a:ext uri="{FF2B5EF4-FFF2-40B4-BE49-F238E27FC236}">
                <a16:creationId xmlns:a16="http://schemas.microsoft.com/office/drawing/2014/main" id="{63D60C34-4A77-46EF-B47E-32A51CE49563}"/>
              </a:ext>
            </a:extLst>
          </p:cNvPr>
          <p:cNvSpPr txBox="1"/>
          <p:nvPr/>
        </p:nvSpPr>
        <p:spPr>
          <a:xfrm>
            <a:off x="6495370" y="1816057"/>
            <a:ext cx="1712207" cy="2000548"/>
          </a:xfrm>
          <a:prstGeom prst="rect">
            <a:avLst/>
          </a:prstGeom>
          <a:noFill/>
        </p:spPr>
        <p:txBody>
          <a:bodyPr wrap="square" rtlCol="0">
            <a:spAutoFit/>
          </a:bodyPr>
          <a:lstStyle/>
          <a:p>
            <a:pPr algn="ctr"/>
            <a:r>
              <a:rPr lang="en-US" sz="2800" b="1" dirty="0">
                <a:solidFill>
                  <a:schemeClr val="tx2"/>
                </a:solidFill>
              </a:rPr>
              <a:t>40%</a:t>
            </a:r>
          </a:p>
          <a:p>
            <a:pPr algn="ctr"/>
            <a:r>
              <a:rPr lang="en-US" sz="1600" dirty="0">
                <a:solidFill>
                  <a:schemeClr val="tx2"/>
                </a:solidFill>
              </a:rPr>
              <a:t>Commercial payers requiring specialty pharmacy to supply medication to hospitals</a:t>
            </a:r>
            <a:r>
              <a:rPr lang="en-US" sz="1600" baseline="30000" dirty="0">
                <a:solidFill>
                  <a:schemeClr val="tx2"/>
                </a:solidFill>
              </a:rPr>
              <a:t>*** </a:t>
            </a:r>
          </a:p>
        </p:txBody>
      </p:sp>
    </p:spTree>
    <p:extLst>
      <p:ext uri="{BB962C8B-B14F-4D97-AF65-F5344CB8AC3E}">
        <p14:creationId xmlns:p14="http://schemas.microsoft.com/office/powerpoint/2010/main" val="3937051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CAB9C495-6AE3-486B-A476-D7234DB51918}"/>
              </a:ext>
            </a:extLst>
          </p:cNvPr>
          <p:cNvGraphicFramePr>
            <a:graphicFrameLocks noGrp="1"/>
          </p:cNvGraphicFramePr>
          <p:nvPr>
            <p:ph idx="1"/>
          </p:nvPr>
        </p:nvGraphicFramePr>
        <p:xfrm>
          <a:off x="584887" y="2259802"/>
          <a:ext cx="10808043" cy="3749452"/>
        </p:xfrm>
        <a:graphic>
          <a:graphicData uri="http://schemas.openxmlformats.org/drawingml/2006/table">
            <a:tbl>
              <a:tblPr firstRow="1" bandRow="1">
                <a:tableStyleId>{5C22544A-7EE6-4342-B048-85BDC9FD1C3A}</a:tableStyleId>
              </a:tblPr>
              <a:tblGrid>
                <a:gridCol w="2269524">
                  <a:extLst>
                    <a:ext uri="{9D8B030D-6E8A-4147-A177-3AD203B41FA5}">
                      <a16:colId xmlns:a16="http://schemas.microsoft.com/office/drawing/2014/main" val="1446250659"/>
                    </a:ext>
                  </a:extLst>
                </a:gridCol>
                <a:gridCol w="8538519">
                  <a:extLst>
                    <a:ext uri="{9D8B030D-6E8A-4147-A177-3AD203B41FA5}">
                      <a16:colId xmlns:a16="http://schemas.microsoft.com/office/drawing/2014/main" val="1014155971"/>
                    </a:ext>
                  </a:extLst>
                </a:gridCol>
              </a:tblGrid>
              <a:tr h="451022">
                <a:tc gridSpan="2">
                  <a:txBody>
                    <a:bodyPr/>
                    <a:lstStyle/>
                    <a:p>
                      <a:pPr algn="ctr"/>
                      <a:r>
                        <a:rPr lang="en-US" sz="1800" dirty="0"/>
                        <a:t>Options to Obtain Medications in the Outpatient Setting </a:t>
                      </a:r>
                    </a:p>
                  </a:txBody>
                  <a:tcPr/>
                </a:tc>
                <a:tc hMerge="1">
                  <a:txBody>
                    <a:bodyPr/>
                    <a:lstStyle/>
                    <a:p>
                      <a:endParaRPr lang="en-US" dirty="0"/>
                    </a:p>
                  </a:txBody>
                  <a:tcPr/>
                </a:tc>
                <a:extLst>
                  <a:ext uri="{0D108BD9-81ED-4DB2-BD59-A6C34878D82A}">
                    <a16:rowId xmlns:a16="http://schemas.microsoft.com/office/drawing/2014/main" val="936238562"/>
                  </a:ext>
                </a:extLst>
              </a:tr>
              <a:tr h="704335">
                <a:tc>
                  <a:txBody>
                    <a:bodyPr/>
                    <a:lstStyle/>
                    <a:p>
                      <a:r>
                        <a:rPr lang="en-US" sz="1600" b="1" u="none" strike="noStrike" kern="1200" baseline="0" dirty="0">
                          <a:solidFill>
                            <a:schemeClr val="tx2"/>
                          </a:solidFill>
                          <a:latin typeface="+mn-lt"/>
                        </a:rPr>
                        <a:t>Buy and Bill </a:t>
                      </a:r>
                      <a:r>
                        <a:rPr lang="en-US" sz="1600" b="0" u="none" strike="noStrike" kern="1200" baseline="0" dirty="0">
                          <a:solidFill>
                            <a:schemeClr val="tx2"/>
                          </a:solidFill>
                          <a:latin typeface="+mn-lt"/>
                        </a:rPr>
                        <a:t>	</a:t>
                      </a:r>
                      <a:endParaRPr lang="en-US" sz="1600" b="0" i="0" u="none" strike="noStrike" kern="1200" baseline="0" dirty="0">
                        <a:solidFill>
                          <a:schemeClr val="tx2"/>
                        </a:solidFill>
                        <a:latin typeface="+mn-lt"/>
                        <a:ea typeface="+mn-ea"/>
                        <a:cs typeface="+mn-cs"/>
                      </a:endParaRPr>
                    </a:p>
                  </a:txBody>
                  <a:tcPr/>
                </a:tc>
                <a:tc>
                  <a:txBody>
                    <a:bodyPr/>
                    <a:lstStyle/>
                    <a:p>
                      <a:r>
                        <a:rPr lang="en-US" sz="1600" b="1" i="0" u="none" strike="noStrike" baseline="0" dirty="0">
                          <a:solidFill>
                            <a:schemeClr val="tx2"/>
                          </a:solidFill>
                          <a:latin typeface="+mn-lt"/>
                        </a:rPr>
                        <a:t>Health system </a:t>
                      </a:r>
                      <a:r>
                        <a:rPr lang="en-US" sz="1600" b="0" i="0" u="none" strike="noStrike" baseline="0" dirty="0">
                          <a:solidFill>
                            <a:schemeClr val="tx2"/>
                          </a:solidFill>
                          <a:latin typeface="+mn-lt"/>
                        </a:rPr>
                        <a:t>buys, stores, and administers a drug to a patient at an approved site of care, then submits a claim for both the drug and its administration to be reimbursed by the payer</a:t>
                      </a:r>
                    </a:p>
                  </a:txBody>
                  <a:tcPr/>
                </a:tc>
                <a:extLst>
                  <a:ext uri="{0D108BD9-81ED-4DB2-BD59-A6C34878D82A}">
                    <a16:rowId xmlns:a16="http://schemas.microsoft.com/office/drawing/2014/main" val="417473840"/>
                  </a:ext>
                </a:extLst>
              </a:tr>
              <a:tr h="704335">
                <a:tc>
                  <a:txBody>
                    <a:bodyPr/>
                    <a:lstStyle/>
                    <a:p>
                      <a:r>
                        <a:rPr lang="en-US" sz="1600" b="1" u="none" strike="noStrike" kern="1200" baseline="0" dirty="0">
                          <a:solidFill>
                            <a:schemeClr val="tx2"/>
                          </a:solidFill>
                          <a:latin typeface="+mn-lt"/>
                        </a:rPr>
                        <a:t>Clear Bagging</a:t>
                      </a:r>
                      <a:endParaRPr lang="en-US" sz="1600" b="0" i="0" u="none" strike="noStrike" kern="1200" baseline="0" dirty="0">
                        <a:solidFill>
                          <a:schemeClr val="tx2"/>
                        </a:solidFill>
                        <a:latin typeface="+mn-lt"/>
                        <a:ea typeface="+mn-ea"/>
                        <a:cs typeface="+mn-cs"/>
                      </a:endParaRPr>
                    </a:p>
                  </a:txBody>
                  <a:tcPr/>
                </a:tc>
                <a:tc>
                  <a:txBody>
                    <a:bodyPr/>
                    <a:lstStyle/>
                    <a:p>
                      <a:r>
                        <a:rPr lang="en-US" sz="1600" b="0" i="0" u="none" strike="noStrike" baseline="0" dirty="0">
                          <a:solidFill>
                            <a:schemeClr val="tx2"/>
                          </a:solidFill>
                          <a:latin typeface="+mn-lt"/>
                        </a:rPr>
                        <a:t>Health system’s</a:t>
                      </a:r>
                      <a:r>
                        <a:rPr lang="en-US" sz="1600" b="1" i="0" u="none" strike="noStrike" baseline="0" dirty="0">
                          <a:solidFill>
                            <a:schemeClr val="tx2"/>
                          </a:solidFill>
                          <a:latin typeface="+mn-lt"/>
                        </a:rPr>
                        <a:t> internal specialty pharmacy </a:t>
                      </a:r>
                      <a:r>
                        <a:rPr lang="en-US" sz="1600" b="0" i="0" u="none" strike="noStrike" baseline="0" dirty="0">
                          <a:solidFill>
                            <a:schemeClr val="tx2"/>
                          </a:solidFill>
                          <a:latin typeface="+mn-lt"/>
                        </a:rPr>
                        <a:t>buys the drug and bills the payer for the drug via the pharmacy benefit and bills for its administration via the medical benefit. 	</a:t>
                      </a:r>
                    </a:p>
                  </a:txBody>
                  <a:tcPr/>
                </a:tc>
                <a:extLst>
                  <a:ext uri="{0D108BD9-81ED-4DB2-BD59-A6C34878D82A}">
                    <a16:rowId xmlns:a16="http://schemas.microsoft.com/office/drawing/2014/main" val="4278557939"/>
                  </a:ext>
                </a:extLst>
              </a:tr>
              <a:tr h="704335">
                <a:tc>
                  <a:txBody>
                    <a:bodyPr/>
                    <a:lstStyle/>
                    <a:p>
                      <a:r>
                        <a:rPr lang="en-US" sz="1600" b="1" u="none" strike="noStrike" kern="1200" baseline="0" dirty="0">
                          <a:solidFill>
                            <a:schemeClr val="tx2"/>
                          </a:solidFill>
                          <a:latin typeface="+mn-lt"/>
                        </a:rPr>
                        <a:t>White Bagging </a:t>
                      </a:r>
                      <a:endParaRPr lang="en-US" sz="1600" b="0" i="0" u="none" strike="noStrike" kern="1200" baseline="0" dirty="0">
                        <a:solidFill>
                          <a:schemeClr val="tx2"/>
                        </a:solidFill>
                        <a:latin typeface="+mn-lt"/>
                        <a:ea typeface="+mn-ea"/>
                        <a:cs typeface="+mn-cs"/>
                      </a:endParaRPr>
                    </a:p>
                  </a:txBody>
                  <a:tcPr/>
                </a:tc>
                <a:tc>
                  <a:txBody>
                    <a:bodyPr/>
                    <a:lstStyle/>
                    <a:p>
                      <a:r>
                        <a:rPr lang="en-US" sz="1600" b="0" i="0" u="none" strike="noStrike" baseline="0" dirty="0">
                          <a:solidFill>
                            <a:schemeClr val="tx2"/>
                          </a:solidFill>
                          <a:latin typeface="+mn-lt"/>
                        </a:rPr>
                        <a:t>An </a:t>
                      </a:r>
                      <a:r>
                        <a:rPr lang="en-US" sz="1600" b="1" i="0" u="none" strike="noStrike" baseline="0" dirty="0">
                          <a:solidFill>
                            <a:schemeClr val="tx2"/>
                          </a:solidFill>
                          <a:latin typeface="+mn-lt"/>
                        </a:rPr>
                        <a:t>outside specialty pharmacy </a:t>
                      </a:r>
                      <a:r>
                        <a:rPr lang="en-US" sz="1600" b="0" i="0" u="none" strike="noStrike" baseline="0" dirty="0">
                          <a:solidFill>
                            <a:schemeClr val="tx2"/>
                          </a:solidFill>
                          <a:latin typeface="+mn-lt"/>
                        </a:rPr>
                        <a:t>buys the drug, bills the payer, and delivers the drug directly to the approved site of care, where it is stored until it is administered to the patient.  Health system bills payer for administration of the drug via the medical benefit.	</a:t>
                      </a:r>
                    </a:p>
                    <a:p>
                      <a:endParaRPr lang="en-US" sz="1600" b="0" i="0" u="none" strike="noStrike" baseline="0" dirty="0">
                        <a:solidFill>
                          <a:schemeClr val="tx2"/>
                        </a:solidFill>
                        <a:latin typeface="+mn-lt"/>
                      </a:endParaRPr>
                    </a:p>
                  </a:txBody>
                  <a:tcPr/>
                </a:tc>
                <a:extLst>
                  <a:ext uri="{0D108BD9-81ED-4DB2-BD59-A6C34878D82A}">
                    <a16:rowId xmlns:a16="http://schemas.microsoft.com/office/drawing/2014/main" val="3752246164"/>
                  </a:ext>
                </a:extLst>
              </a:tr>
              <a:tr h="704335">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b="1" u="none" strike="noStrike" kern="1200" baseline="0" dirty="0">
                          <a:solidFill>
                            <a:schemeClr val="tx2"/>
                          </a:solidFill>
                          <a:latin typeface="+mn-lt"/>
                        </a:rPr>
                        <a:t>Brown Bagging </a:t>
                      </a:r>
                      <a:endParaRPr lang="en-US" sz="1600" b="0" i="0" u="none" strike="noStrike" kern="1200" baseline="0" dirty="0">
                        <a:solidFill>
                          <a:schemeClr val="tx2"/>
                        </a:solidFill>
                        <a:latin typeface="+mn-lt"/>
                        <a:ea typeface="+mn-ea"/>
                        <a:cs typeface="+mn-cs"/>
                      </a:endParaRPr>
                    </a:p>
                  </a:txBody>
                  <a:tcPr/>
                </a:tc>
                <a:tc>
                  <a:txBody>
                    <a:bodyPr/>
                    <a:lstStyle/>
                    <a:p>
                      <a:r>
                        <a:rPr lang="en-US" sz="1600" b="1" i="0" u="none" strike="noStrike" baseline="0" dirty="0">
                          <a:solidFill>
                            <a:schemeClr val="tx2"/>
                          </a:solidFill>
                          <a:latin typeface="+mn-lt"/>
                        </a:rPr>
                        <a:t>Patient</a:t>
                      </a:r>
                      <a:r>
                        <a:rPr lang="en-US" sz="1600" b="0" i="0" u="none" strike="noStrike" baseline="0" dirty="0">
                          <a:solidFill>
                            <a:schemeClr val="tx2"/>
                          </a:solidFill>
                          <a:latin typeface="+mn-lt"/>
                        </a:rPr>
                        <a:t> obtains a drug directly from a pharmacy, stores it, and brings it to an approved site of care for administration. Health system bills payer for administration of the drug via the medical benefit.		</a:t>
                      </a:r>
                    </a:p>
                  </a:txBody>
                  <a:tcPr/>
                </a:tc>
                <a:extLst>
                  <a:ext uri="{0D108BD9-81ED-4DB2-BD59-A6C34878D82A}">
                    <a16:rowId xmlns:a16="http://schemas.microsoft.com/office/drawing/2014/main" val="1191015480"/>
                  </a:ext>
                </a:extLst>
              </a:tr>
            </a:tbl>
          </a:graphicData>
        </a:graphic>
      </p:graphicFrame>
      <p:sp>
        <p:nvSpPr>
          <p:cNvPr id="2" name="TextBox 1">
            <a:extLst>
              <a:ext uri="{FF2B5EF4-FFF2-40B4-BE49-F238E27FC236}">
                <a16:creationId xmlns:a16="http://schemas.microsoft.com/office/drawing/2014/main" id="{D923FF24-2483-4331-8977-000A93A8B3B4}"/>
              </a:ext>
            </a:extLst>
          </p:cNvPr>
          <p:cNvSpPr txBox="1"/>
          <p:nvPr/>
        </p:nvSpPr>
        <p:spPr>
          <a:xfrm>
            <a:off x="123567" y="6491648"/>
            <a:ext cx="11415304" cy="400110"/>
          </a:xfrm>
          <a:prstGeom prst="rect">
            <a:avLst/>
          </a:prstGeom>
          <a:noFill/>
        </p:spPr>
        <p:txBody>
          <a:bodyPr wrap="none" rtlCol="0">
            <a:spAutoFit/>
          </a:bodyPr>
          <a:lstStyle/>
          <a:p>
            <a:r>
              <a:rPr lang="en-US" sz="1000" b="0" i="0" u="none" strike="noStrike" baseline="0" dirty="0">
                <a:solidFill>
                  <a:srgbClr val="000000"/>
                </a:solidFill>
                <a:latin typeface="Calibri" panose="020F0502020204030204" pitchFamily="34" charset="0"/>
              </a:rPr>
              <a:t>Fein A. Specialty pharmacy keeps disrupting buy-and-bill—and COVID-19 will accelerate it. Drug Channels. September 23, 2020. </a:t>
            </a:r>
            <a:r>
              <a:rPr lang="en-US" sz="1000" b="0" i="0" u="none" strike="noStrike" baseline="0" dirty="0">
                <a:solidFill>
                  <a:srgbClr val="000000"/>
                </a:solidFill>
                <a:latin typeface="Calibri" panose="020F0502020204030204" pitchFamily="34" charset="0"/>
                <a:hlinkClick r:id="rId3"/>
              </a:rPr>
              <a:t>https://www.drugchannels.net/2020/09/specialty-pharmacy-keeps-disrupting-buy.html</a:t>
            </a:r>
            <a:endParaRPr lang="en-US" sz="1000" b="0" i="0" u="none" strike="noStrike" baseline="0" dirty="0">
              <a:solidFill>
                <a:srgbClr val="000000"/>
              </a:solidFill>
              <a:latin typeface="Calibri" panose="020F0502020204030204" pitchFamily="34" charset="0"/>
            </a:endParaRPr>
          </a:p>
          <a:p>
            <a:r>
              <a:rPr lang="en-US" sz="1000" b="0" i="0" u="none" strike="noStrike" baseline="0" dirty="0">
                <a:solidFill>
                  <a:srgbClr val="000000"/>
                </a:solidFill>
                <a:latin typeface="Calibri" panose="020F0502020204030204" pitchFamily="34" charset="0"/>
              </a:rPr>
              <a:t> </a:t>
            </a:r>
            <a:endParaRPr lang="en-US" sz="1000" dirty="0"/>
          </a:p>
        </p:txBody>
      </p:sp>
      <p:sp>
        <p:nvSpPr>
          <p:cNvPr id="7" name="Title 6">
            <a:extLst>
              <a:ext uri="{FF2B5EF4-FFF2-40B4-BE49-F238E27FC236}">
                <a16:creationId xmlns:a16="http://schemas.microsoft.com/office/drawing/2014/main" id="{6841B13F-2638-4959-8742-49904B07D3A9}"/>
              </a:ext>
            </a:extLst>
          </p:cNvPr>
          <p:cNvSpPr txBox="1">
            <a:spLocks noGrp="1"/>
          </p:cNvSpPr>
          <p:nvPr>
            <p:ph type="title"/>
          </p:nvPr>
        </p:nvSpPr>
        <p:spPr>
          <a:xfrm>
            <a:off x="3152346" y="449292"/>
            <a:ext cx="8940800" cy="584775"/>
          </a:xfrm>
          <a:prstGeom prst="rect">
            <a:avLst/>
          </a:prstGeom>
          <a:noFill/>
        </p:spPr>
        <p:txBody>
          <a:bodyPr wrap="square">
            <a:spAutoFit/>
          </a:bodyPr>
          <a:lstStyle/>
          <a:p>
            <a:pPr algn="r"/>
            <a:r>
              <a:rPr kumimoji="0" lang="en-US" sz="3200" b="0" i="0" u="none" strike="noStrike" kern="1200" cap="none" spc="0" normalizeH="0" baseline="0" noProof="0" dirty="0">
                <a:ln w="0"/>
                <a:solidFill>
                  <a:srgbClr val="1F497D"/>
                </a:solidFill>
                <a:effectLst>
                  <a:reflection blurRad="6350" stA="45000" endPos="30000" dir="5400000" sy="-100000" algn="bl" rotWithShape="0"/>
                </a:effectLst>
                <a:uLnTx/>
                <a:uFillTx/>
                <a:latin typeface="Euphemia UCAS"/>
                <a:ea typeface="+mj-ea"/>
              </a:rPr>
              <a:t>Evolution of Site of Care</a:t>
            </a:r>
            <a:endParaRPr lang="en-US" sz="3200" dirty="0"/>
          </a:p>
        </p:txBody>
      </p:sp>
    </p:spTree>
    <p:extLst>
      <p:ext uri="{BB962C8B-B14F-4D97-AF65-F5344CB8AC3E}">
        <p14:creationId xmlns:p14="http://schemas.microsoft.com/office/powerpoint/2010/main" val="570081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EC6717C-74D2-45A1-AC42-A9BA54D5DDCC}"/>
              </a:ext>
            </a:extLst>
          </p:cNvPr>
          <p:cNvGraphicFramePr/>
          <p:nvPr/>
        </p:nvGraphicFramePr>
        <p:xfrm>
          <a:off x="1401805" y="1541849"/>
          <a:ext cx="965749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6">
            <a:extLst>
              <a:ext uri="{FF2B5EF4-FFF2-40B4-BE49-F238E27FC236}">
                <a16:creationId xmlns:a16="http://schemas.microsoft.com/office/drawing/2014/main" id="{296E95C2-7887-42FF-83E6-BD52113B64C2}"/>
              </a:ext>
            </a:extLst>
          </p:cNvPr>
          <p:cNvSpPr txBox="1">
            <a:spLocks noGrp="1"/>
          </p:cNvSpPr>
          <p:nvPr>
            <p:ph type="title"/>
          </p:nvPr>
        </p:nvSpPr>
        <p:spPr>
          <a:xfrm>
            <a:off x="3209925" y="177800"/>
            <a:ext cx="8940800" cy="1143000"/>
          </a:xfrm>
          <a:prstGeom prst="rect">
            <a:avLst/>
          </a:prstGeom>
          <a:noFill/>
        </p:spPr>
        <p:txBody>
          <a:bodyPr wrap="square">
            <a:spAutoFit/>
          </a:bodyPr>
          <a:lstStyle/>
          <a:p>
            <a:r>
              <a:rPr kumimoji="0" lang="en-US" sz="3200" b="0" i="0" u="none" strike="noStrike" kern="1200" cap="none" spc="0" normalizeH="0" baseline="0" noProof="0" dirty="0">
                <a:ln w="0"/>
                <a:solidFill>
                  <a:srgbClr val="1F497D"/>
                </a:solidFill>
                <a:effectLst>
                  <a:reflection blurRad="6350" stA="45000" endPos="30000" dir="5400000" sy="-100000" algn="bl" rotWithShape="0"/>
                </a:effectLst>
                <a:uLnTx/>
                <a:uFillTx/>
                <a:latin typeface="Euphemia UCAS"/>
                <a:ea typeface="+mj-ea"/>
              </a:rPr>
              <a:t>Evolution of Site of Care</a:t>
            </a:r>
            <a:endParaRPr lang="en-US" sz="3200" dirty="0"/>
          </a:p>
        </p:txBody>
      </p:sp>
    </p:spTree>
    <p:extLst>
      <p:ext uri="{BB962C8B-B14F-4D97-AF65-F5344CB8AC3E}">
        <p14:creationId xmlns:p14="http://schemas.microsoft.com/office/powerpoint/2010/main" val="2491433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4D1FB2-2C9C-4233-9BDB-6A68D12C04B4}"/>
              </a:ext>
            </a:extLst>
          </p:cNvPr>
          <p:cNvSpPr txBox="1">
            <a:spLocks noGrp="1"/>
          </p:cNvSpPr>
          <p:nvPr>
            <p:ph type="title"/>
          </p:nvPr>
        </p:nvSpPr>
        <p:spPr>
          <a:xfrm>
            <a:off x="3209925" y="177800"/>
            <a:ext cx="8940800" cy="1143000"/>
          </a:xfrm>
        </p:spPr>
        <p:txBody>
          <a:bodyPr vert="horz" lIns="91440" tIns="45720" rIns="91440" bIns="45720" rtlCol="0" anchor="ctr">
            <a:normAutofit/>
          </a:bodyPr>
          <a:lstStyle/>
          <a:p>
            <a:r>
              <a:rPr kumimoji="0" lang="en-US" sz="3200" b="0" i="0" u="none" strike="noStrike" kern="1200" cap="none" spc="0" normalizeH="0" baseline="0" noProof="0" dirty="0">
                <a:ln w="0"/>
                <a:effectLst>
                  <a:reflection blurRad="6350" stA="45000" endPos="30000" dir="5400000" sy="-100000" algn="bl" rotWithShape="0"/>
                </a:effectLst>
                <a:uLnTx/>
                <a:uFillTx/>
                <a:latin typeface="Euphemia UCAS"/>
                <a:ea typeface="+mj-ea"/>
                <a:cs typeface="Euphemia UCAS"/>
              </a:rPr>
              <a:t>Evolution of Site of Care</a:t>
            </a:r>
            <a:endParaRPr lang="en-US" sz="3200" kern="1200" dirty="0">
              <a:latin typeface="Euphemia UCAS"/>
              <a:ea typeface="+mj-ea"/>
              <a:cs typeface="Euphemia UCAS"/>
            </a:endParaRPr>
          </a:p>
        </p:txBody>
      </p:sp>
      <p:sp>
        <p:nvSpPr>
          <p:cNvPr id="4" name="TextBox 3">
            <a:extLst>
              <a:ext uri="{FF2B5EF4-FFF2-40B4-BE49-F238E27FC236}">
                <a16:creationId xmlns:a16="http://schemas.microsoft.com/office/drawing/2014/main" id="{0B7AA06A-4956-4143-8ABB-58A979744A4F}"/>
              </a:ext>
            </a:extLst>
          </p:cNvPr>
          <p:cNvSpPr txBox="1"/>
          <p:nvPr/>
        </p:nvSpPr>
        <p:spPr>
          <a:xfrm>
            <a:off x="992059" y="2154767"/>
            <a:ext cx="5384800" cy="4525433"/>
          </a:xfrm>
          <a:prstGeom prst="rect">
            <a:avLst/>
          </a:prstGeom>
        </p:spPr>
        <p:txBody>
          <a:bodyPr vert="horz" lIns="91440" tIns="45720" rIns="91440" bIns="45720" rtlCol="0">
            <a:normAutofit/>
          </a:bodyPr>
          <a:lstStyle/>
          <a:p>
            <a:pPr algn="ctr" defTabSz="609585">
              <a:lnSpc>
                <a:spcPct val="90000"/>
              </a:lnSpc>
              <a:spcBef>
                <a:spcPct val="20000"/>
              </a:spcBef>
              <a:buFont typeface="Arial"/>
            </a:pPr>
            <a:r>
              <a:rPr lang="en-US" sz="2800" u="sng" dirty="0">
                <a:solidFill>
                  <a:schemeClr val="tx2"/>
                </a:solidFill>
              </a:rPr>
              <a:t>Bridging the Gap</a:t>
            </a:r>
            <a:endParaRPr lang="en-US" sz="2800" b="0" i="0" u="sng" strike="noStrike" baseline="0" dirty="0">
              <a:solidFill>
                <a:schemeClr val="tx2"/>
              </a:solidFill>
            </a:endParaRPr>
          </a:p>
          <a:p>
            <a:pPr marL="457200" indent="-457200" defTabSz="609585">
              <a:lnSpc>
                <a:spcPct val="90000"/>
              </a:lnSpc>
              <a:spcBef>
                <a:spcPct val="20000"/>
              </a:spcBef>
              <a:buFont typeface="Wingdings" panose="05000000000000000000" pitchFamily="2" charset="2"/>
              <a:buChar char="ü"/>
            </a:pPr>
            <a:r>
              <a:rPr lang="en-US" sz="2000" b="0" i="0" u="none" strike="noStrike" baseline="0" dirty="0">
                <a:solidFill>
                  <a:schemeClr val="tx2"/>
                </a:solidFill>
              </a:rPr>
              <a:t>Payer and health system contracting innovation</a:t>
            </a:r>
          </a:p>
          <a:p>
            <a:pPr marL="457200" indent="-457200" defTabSz="609585">
              <a:lnSpc>
                <a:spcPct val="90000"/>
              </a:lnSpc>
              <a:spcBef>
                <a:spcPct val="20000"/>
              </a:spcBef>
              <a:buFont typeface="Wingdings" panose="05000000000000000000" pitchFamily="2" charset="2"/>
              <a:buChar char="ü"/>
            </a:pPr>
            <a:r>
              <a:rPr lang="en-US" sz="2000" b="0" i="0" u="none" strike="noStrike" baseline="0" dirty="0">
                <a:solidFill>
                  <a:schemeClr val="tx2"/>
                </a:solidFill>
              </a:rPr>
              <a:t>Health system </a:t>
            </a:r>
            <a:r>
              <a:rPr lang="en-US" sz="2000" dirty="0">
                <a:solidFill>
                  <a:schemeClr val="tx2"/>
                </a:solidFill>
              </a:rPr>
              <a:t>infusion or specialty pharmacy strategy evolution</a:t>
            </a:r>
          </a:p>
          <a:p>
            <a:pPr marL="457200" indent="-457200" defTabSz="609585">
              <a:lnSpc>
                <a:spcPct val="90000"/>
              </a:lnSpc>
              <a:spcBef>
                <a:spcPct val="20000"/>
              </a:spcBef>
              <a:buFont typeface="Wingdings" panose="05000000000000000000" pitchFamily="2" charset="2"/>
              <a:buChar char="ü"/>
            </a:pPr>
            <a:r>
              <a:rPr lang="en-US" sz="2000" i="0" u="none" strike="noStrike" baseline="0" dirty="0">
                <a:solidFill>
                  <a:schemeClr val="tx2"/>
                </a:solidFill>
              </a:rPr>
              <a:t>Mutual goal to ensure </a:t>
            </a:r>
            <a:r>
              <a:rPr lang="en-US" sz="2000" u="none" strike="noStrike" baseline="0" dirty="0">
                <a:solidFill>
                  <a:schemeClr val="tx2"/>
                </a:solidFill>
              </a:rPr>
              <a:t>q</a:t>
            </a:r>
            <a:r>
              <a:rPr lang="en-US" sz="2000" i="0" dirty="0">
                <a:solidFill>
                  <a:schemeClr val="tx2"/>
                </a:solidFill>
                <a:effectLst/>
              </a:rPr>
              <a:t>uality, safety, and patient satisfaction </a:t>
            </a:r>
          </a:p>
          <a:p>
            <a:pPr marL="457200" indent="-457200" defTabSz="609585">
              <a:lnSpc>
                <a:spcPct val="90000"/>
              </a:lnSpc>
              <a:spcBef>
                <a:spcPct val="20000"/>
              </a:spcBef>
              <a:buFont typeface="Wingdings" panose="05000000000000000000" pitchFamily="2" charset="2"/>
              <a:buChar char="ü"/>
            </a:pPr>
            <a:r>
              <a:rPr lang="en-US" sz="2000" dirty="0">
                <a:solidFill>
                  <a:schemeClr val="tx2"/>
                </a:solidFill>
              </a:rPr>
              <a:t>Open communication of outcomes and pain points in care delivery processes and patient access</a:t>
            </a:r>
          </a:p>
        </p:txBody>
      </p:sp>
      <p:pic>
        <p:nvPicPr>
          <p:cNvPr id="9" name="Graphic 8" descr="Bridge scene with solid fill">
            <a:extLst>
              <a:ext uri="{FF2B5EF4-FFF2-40B4-BE49-F238E27FC236}">
                <a16:creationId xmlns:a16="http://schemas.microsoft.com/office/drawing/2014/main" id="{CDA586A7-F97F-4811-87BC-7B4D339149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46267" y="1161535"/>
            <a:ext cx="4235050" cy="4235050"/>
          </a:xfrm>
          <a:prstGeom prst="rect">
            <a:avLst/>
          </a:prstGeom>
        </p:spPr>
      </p:pic>
    </p:spTree>
    <p:extLst>
      <p:ext uri="{BB962C8B-B14F-4D97-AF65-F5344CB8AC3E}">
        <p14:creationId xmlns:p14="http://schemas.microsoft.com/office/powerpoint/2010/main" val="81621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4384-36C6-45F3-A1FB-AA35C8D16AB0}"/>
              </a:ext>
            </a:extLst>
          </p:cNvPr>
          <p:cNvSpPr>
            <a:spLocks noGrp="1"/>
          </p:cNvSpPr>
          <p:nvPr>
            <p:ph type="title"/>
          </p:nvPr>
        </p:nvSpPr>
        <p:spPr>
          <a:xfrm>
            <a:off x="2876551" y="177800"/>
            <a:ext cx="8705850" cy="1143000"/>
          </a:xfrm>
        </p:spPr>
        <p:txBody>
          <a:bodyPr>
            <a:normAutofit fontScale="90000"/>
          </a:bodyPr>
          <a:lstStyle/>
          <a:p>
            <a:r>
              <a:rPr lang="en-US" sz="4800" dirty="0"/>
              <a:t>Senior physician in my practice (2015)</a:t>
            </a:r>
          </a:p>
        </p:txBody>
      </p:sp>
      <p:sp>
        <p:nvSpPr>
          <p:cNvPr id="3" name="Content Placeholder 2">
            <a:extLst>
              <a:ext uri="{FF2B5EF4-FFF2-40B4-BE49-F238E27FC236}">
                <a16:creationId xmlns:a16="http://schemas.microsoft.com/office/drawing/2014/main" id="{310C4B09-3FF3-4DE3-BF94-01970711194A}"/>
              </a:ext>
            </a:extLst>
          </p:cNvPr>
          <p:cNvSpPr>
            <a:spLocks noGrp="1"/>
          </p:cNvSpPr>
          <p:nvPr>
            <p:ph idx="1"/>
          </p:nvPr>
        </p:nvSpPr>
        <p:spPr>
          <a:xfrm>
            <a:off x="641297" y="2290763"/>
            <a:ext cx="7186284" cy="3426865"/>
          </a:xfrm>
        </p:spPr>
        <p:txBody>
          <a:bodyPr>
            <a:normAutofit/>
          </a:bodyPr>
          <a:lstStyle/>
          <a:p>
            <a:pPr marL="0" indent="0">
              <a:buNone/>
            </a:pPr>
            <a:r>
              <a:rPr lang="en-US" sz="4800" dirty="0">
                <a:solidFill>
                  <a:schemeClr val="tx2"/>
                </a:solidFill>
              </a:rPr>
              <a:t>“If a patient calls with a question that will take more than one minute to answer, bring them in for a visit.”</a:t>
            </a:r>
          </a:p>
        </p:txBody>
      </p:sp>
      <p:pic>
        <p:nvPicPr>
          <p:cNvPr id="9218" name="Picture 2" descr="Why Buying a Stethoscope Doesn't Make you a Doctor - BARQAR">
            <a:extLst>
              <a:ext uri="{FF2B5EF4-FFF2-40B4-BE49-F238E27FC236}">
                <a16:creationId xmlns:a16="http://schemas.microsoft.com/office/drawing/2014/main" id="{432B5BD8-64F2-4F7D-BCD5-8650CDA6D1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8809" y="2126785"/>
            <a:ext cx="3754820" cy="375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214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036" y="2119893"/>
            <a:ext cx="7770979" cy="1468967"/>
          </a:xfrm>
        </p:spPr>
        <p:txBody>
          <a:bodyPr>
            <a:noAutofit/>
          </a:bodyPr>
          <a:lstStyle/>
          <a:p>
            <a:pPr algn="l"/>
            <a:r>
              <a:rPr lang="en-US" sz="4800" dirty="0">
                <a:ln w="0"/>
                <a:effectLst>
                  <a:reflection blurRad="6350" stA="45000" endPos="30000" dir="5400000" sy="-100000" algn="bl" rotWithShape="0"/>
                </a:effectLst>
              </a:rPr>
              <a:t>Evolution of Site of Care:</a:t>
            </a:r>
            <a:br>
              <a:rPr lang="en-US" sz="4800" dirty="0">
                <a:ln w="0"/>
                <a:effectLst>
                  <a:reflection blurRad="6350" stA="45000" endPos="30000" dir="5400000" sy="-100000" algn="bl" rotWithShape="0"/>
                </a:effectLst>
              </a:rPr>
            </a:br>
            <a:r>
              <a:rPr lang="en-US" sz="4800" dirty="0">
                <a:ln w="0"/>
                <a:effectLst>
                  <a:reflection blurRad="6350" stA="45000" endPos="30000" dir="5400000" sy="-100000" algn="bl" rotWithShape="0"/>
                </a:effectLst>
              </a:rPr>
              <a:t>Patient Perspective</a:t>
            </a:r>
            <a:r>
              <a:rPr lang="en-US" sz="3600" dirty="0">
                <a:ln w="0"/>
                <a:effectLst>
                  <a:reflection blurRad="6350" stA="45000" endPos="30000" dir="5400000" sy="-100000" algn="bl" rotWithShape="0"/>
                </a:effectLst>
              </a:rPr>
              <a:t> </a:t>
            </a:r>
            <a:endParaRPr lang="en-US" sz="4800" dirty="0">
              <a:effectLst>
                <a:reflection blurRad="6350" stA="45000" endPos="30000" dir="5400000" sy="-100000" algn="bl" rotWithShape="0"/>
              </a:effectLst>
            </a:endParaRPr>
          </a:p>
        </p:txBody>
      </p:sp>
      <p:sp>
        <p:nvSpPr>
          <p:cNvPr id="3" name="Subtitle 2"/>
          <p:cNvSpPr>
            <a:spLocks noGrp="1"/>
          </p:cNvSpPr>
          <p:nvPr>
            <p:ph type="subTitle" idx="1"/>
          </p:nvPr>
        </p:nvSpPr>
        <p:spPr>
          <a:xfrm>
            <a:off x="1371600" y="4225498"/>
            <a:ext cx="9448800" cy="2068920"/>
          </a:xfrm>
        </p:spPr>
        <p:txBody>
          <a:bodyPr>
            <a:normAutofit/>
          </a:bodyPr>
          <a:lstStyle/>
          <a:p>
            <a:pPr>
              <a:spcBef>
                <a:spcPts val="0"/>
              </a:spcBef>
            </a:pPr>
            <a:r>
              <a:rPr lang="en-US" sz="4000" dirty="0">
                <a:solidFill>
                  <a:schemeClr val="tx1">
                    <a:lumMod val="50000"/>
                  </a:schemeClr>
                </a:solidFill>
              </a:rPr>
              <a:t>Matthew Cohen</a:t>
            </a:r>
          </a:p>
          <a:p>
            <a:pPr>
              <a:spcBef>
                <a:spcPts val="0"/>
              </a:spcBef>
            </a:pPr>
            <a:r>
              <a:rPr lang="en-US" sz="4000" dirty="0">
                <a:solidFill>
                  <a:schemeClr val="tx1">
                    <a:lumMod val="50000"/>
                  </a:schemeClr>
                </a:solidFill>
              </a:rPr>
              <a:t>Patient Advocate</a:t>
            </a:r>
          </a:p>
          <a:p>
            <a:pPr>
              <a:spcBef>
                <a:spcPts val="0"/>
              </a:spcBef>
            </a:pPr>
            <a:endParaRPr lang="en-US" sz="4000" dirty="0">
              <a:solidFill>
                <a:schemeClr val="tx1">
                  <a:lumMod val="75000"/>
                </a:schemeClr>
              </a:solidFill>
            </a:endParaRPr>
          </a:p>
        </p:txBody>
      </p:sp>
      <p:pic>
        <p:nvPicPr>
          <p:cNvPr id="5" name="Picture 4">
            <a:extLst>
              <a:ext uri="{FF2B5EF4-FFF2-40B4-BE49-F238E27FC236}">
                <a16:creationId xmlns:a16="http://schemas.microsoft.com/office/drawing/2014/main" id="{4BDF3A28-6F76-408F-9E65-BE18BCDB4376}"/>
              </a:ext>
            </a:extLst>
          </p:cNvPr>
          <p:cNvPicPr>
            <a:picLocks noChangeAspect="1"/>
          </p:cNvPicPr>
          <p:nvPr/>
        </p:nvPicPr>
        <p:blipFill rotWithShape="1">
          <a:blip r:embed="rId3">
            <a:extLst>
              <a:ext uri="{28A0092B-C50C-407E-A947-70E740481C1C}">
                <a14:useLocalDpi xmlns:a14="http://schemas.microsoft.com/office/drawing/2010/main" val="0"/>
              </a:ext>
            </a:extLst>
          </a:blip>
          <a:srcRect l="23236" r="25962" b="21351"/>
          <a:stretch/>
        </p:blipFill>
        <p:spPr bwMode="auto">
          <a:xfrm rot="278320">
            <a:off x="8605365" y="1062777"/>
            <a:ext cx="2215035" cy="26133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38743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D837-B494-454B-A24C-D0A294111C72}"/>
              </a:ext>
            </a:extLst>
          </p:cNvPr>
          <p:cNvSpPr>
            <a:spLocks noGrp="1"/>
          </p:cNvSpPr>
          <p:nvPr>
            <p:ph type="ctrTitle"/>
          </p:nvPr>
        </p:nvSpPr>
        <p:spPr>
          <a:xfrm>
            <a:off x="619676" y="2909859"/>
            <a:ext cx="10363200" cy="1468967"/>
          </a:xfrm>
        </p:spPr>
        <p:txBody>
          <a:bodyPr/>
          <a:lstStyle/>
          <a:p>
            <a:pPr algn="ctr"/>
            <a:r>
              <a:rPr lang="en-US" dirty="0">
                <a:ln w="0"/>
                <a:effectLst>
                  <a:reflection blurRad="6350" stA="53000" endA="300" endPos="35500" dir="5400000" sy="-90000" algn="bl" rotWithShape="0"/>
                </a:effectLst>
              </a:rPr>
              <a:t>Q &amp; A</a:t>
            </a:r>
          </a:p>
        </p:txBody>
      </p:sp>
    </p:spTree>
    <p:extLst>
      <p:ext uri="{BB962C8B-B14F-4D97-AF65-F5344CB8AC3E}">
        <p14:creationId xmlns:p14="http://schemas.microsoft.com/office/powerpoint/2010/main" val="326006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4384-36C6-45F3-A1FB-AA35C8D16AB0}"/>
              </a:ext>
            </a:extLst>
          </p:cNvPr>
          <p:cNvSpPr>
            <a:spLocks noGrp="1"/>
          </p:cNvSpPr>
          <p:nvPr>
            <p:ph type="title"/>
          </p:nvPr>
        </p:nvSpPr>
        <p:spPr>
          <a:xfrm>
            <a:off x="2876551" y="177800"/>
            <a:ext cx="8705850" cy="1143000"/>
          </a:xfrm>
        </p:spPr>
        <p:txBody>
          <a:bodyPr>
            <a:normAutofit/>
          </a:bodyPr>
          <a:lstStyle/>
          <a:p>
            <a:r>
              <a:rPr lang="en-US" sz="4800" dirty="0"/>
              <a:t>Primary Care in </a:t>
            </a:r>
            <a:r>
              <a:rPr lang="en-US" sz="4800" i="1" dirty="0"/>
              <a:t>The Before Times</a:t>
            </a:r>
          </a:p>
        </p:txBody>
      </p:sp>
      <p:sp>
        <p:nvSpPr>
          <p:cNvPr id="3" name="Content Placeholder 2">
            <a:extLst>
              <a:ext uri="{FF2B5EF4-FFF2-40B4-BE49-F238E27FC236}">
                <a16:creationId xmlns:a16="http://schemas.microsoft.com/office/drawing/2014/main" id="{310C4B09-3FF3-4DE3-BF94-01970711194A}"/>
              </a:ext>
            </a:extLst>
          </p:cNvPr>
          <p:cNvSpPr>
            <a:spLocks noGrp="1"/>
          </p:cNvSpPr>
          <p:nvPr>
            <p:ph idx="1"/>
          </p:nvPr>
        </p:nvSpPr>
        <p:spPr>
          <a:xfrm>
            <a:off x="122830" y="1866571"/>
            <a:ext cx="8543597" cy="4565759"/>
          </a:xfrm>
        </p:spPr>
        <p:txBody>
          <a:bodyPr>
            <a:normAutofit/>
          </a:bodyPr>
          <a:lstStyle/>
          <a:p>
            <a:r>
              <a:rPr lang="en-US" sz="3000" dirty="0">
                <a:solidFill>
                  <a:schemeClr val="tx2"/>
                </a:solidFill>
              </a:rPr>
              <a:t>&gt;95% face-to-face office visits</a:t>
            </a:r>
          </a:p>
          <a:p>
            <a:r>
              <a:rPr lang="en-US" sz="3000" dirty="0">
                <a:solidFill>
                  <a:schemeClr val="tx2"/>
                </a:solidFill>
              </a:rPr>
              <a:t>Emphasis on volume and billing</a:t>
            </a:r>
          </a:p>
          <a:p>
            <a:r>
              <a:rPr lang="en-US" sz="3000" dirty="0">
                <a:solidFill>
                  <a:schemeClr val="tx2"/>
                </a:solidFill>
              </a:rPr>
              <a:t>Urgent access important, but discretionary</a:t>
            </a:r>
          </a:p>
          <a:p>
            <a:r>
              <a:rPr lang="en-US" sz="3000" dirty="0">
                <a:solidFill>
                  <a:schemeClr val="tx2"/>
                </a:solidFill>
              </a:rPr>
              <a:t>“Virtual care” nice to have but often in conflict with productivity, work-life balance </a:t>
            </a:r>
            <a:r>
              <a:rPr lang="en-US" sz="2466" dirty="0">
                <a:solidFill>
                  <a:schemeClr val="tx2"/>
                </a:solidFill>
              </a:rPr>
              <a:t>(or equity)</a:t>
            </a:r>
          </a:p>
          <a:p>
            <a:r>
              <a:rPr lang="en-US" sz="3000" dirty="0">
                <a:solidFill>
                  <a:schemeClr val="tx2"/>
                </a:solidFill>
              </a:rPr>
              <a:t>Patient (in)convenience = the elephant in the room</a:t>
            </a:r>
          </a:p>
        </p:txBody>
      </p:sp>
      <p:pic>
        <p:nvPicPr>
          <p:cNvPr id="4100" name="Picture 4" descr="Picture">
            <a:extLst>
              <a:ext uri="{FF2B5EF4-FFF2-40B4-BE49-F238E27FC236}">
                <a16:creationId xmlns:a16="http://schemas.microsoft.com/office/drawing/2014/main" id="{FCDDBCC7-2DAA-42BC-8555-7EDCF03601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79949" y="1866571"/>
            <a:ext cx="2924002" cy="363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8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4384-36C6-45F3-A1FB-AA35C8D16AB0}"/>
              </a:ext>
            </a:extLst>
          </p:cNvPr>
          <p:cNvSpPr>
            <a:spLocks noGrp="1"/>
          </p:cNvSpPr>
          <p:nvPr>
            <p:ph type="title"/>
          </p:nvPr>
        </p:nvSpPr>
        <p:spPr>
          <a:xfrm>
            <a:off x="2876551" y="177800"/>
            <a:ext cx="8705850" cy="1143000"/>
          </a:xfrm>
        </p:spPr>
        <p:txBody>
          <a:bodyPr>
            <a:normAutofit fontScale="90000"/>
          </a:bodyPr>
          <a:lstStyle/>
          <a:p>
            <a:r>
              <a:rPr lang="en-US" sz="4800" dirty="0"/>
              <a:t>Pre-COVID trends and undercurrents</a:t>
            </a:r>
            <a:endParaRPr lang="en-US" sz="4800" i="1" dirty="0"/>
          </a:p>
        </p:txBody>
      </p:sp>
      <p:sp>
        <p:nvSpPr>
          <p:cNvPr id="3" name="Content Placeholder 2">
            <a:extLst>
              <a:ext uri="{FF2B5EF4-FFF2-40B4-BE49-F238E27FC236}">
                <a16:creationId xmlns:a16="http://schemas.microsoft.com/office/drawing/2014/main" id="{310C4B09-3FF3-4DE3-BF94-01970711194A}"/>
              </a:ext>
            </a:extLst>
          </p:cNvPr>
          <p:cNvSpPr>
            <a:spLocks noGrp="1"/>
          </p:cNvSpPr>
          <p:nvPr>
            <p:ph idx="1"/>
          </p:nvPr>
        </p:nvSpPr>
        <p:spPr>
          <a:xfrm>
            <a:off x="2519199" y="1950654"/>
            <a:ext cx="9672801" cy="3640850"/>
          </a:xfrm>
        </p:spPr>
        <p:txBody>
          <a:bodyPr>
            <a:noAutofit/>
          </a:bodyPr>
          <a:lstStyle/>
          <a:p>
            <a:pPr marL="0" indent="0">
              <a:buNone/>
            </a:pPr>
            <a:r>
              <a:rPr lang="en-US" sz="3000" dirty="0">
                <a:solidFill>
                  <a:schemeClr val="tx2"/>
                </a:solidFill>
              </a:rPr>
              <a:t>Aging, more medically complex population</a:t>
            </a:r>
          </a:p>
          <a:p>
            <a:pPr marL="0" indent="0">
              <a:buNone/>
            </a:pPr>
            <a:r>
              <a:rPr lang="en-US" sz="3000" dirty="0">
                <a:solidFill>
                  <a:schemeClr val="tx2"/>
                </a:solidFill>
              </a:rPr>
              <a:t>Rising cost of care</a:t>
            </a:r>
          </a:p>
          <a:p>
            <a:pPr marL="0" indent="0">
              <a:buNone/>
            </a:pPr>
            <a:r>
              <a:rPr lang="en-US" sz="3000" dirty="0">
                <a:solidFill>
                  <a:schemeClr val="tx2"/>
                </a:solidFill>
              </a:rPr>
              <a:t>Aging, shrinking PCP workforce – head count and FTEs</a:t>
            </a:r>
          </a:p>
          <a:p>
            <a:pPr marL="0" indent="0">
              <a:buNone/>
            </a:pPr>
            <a:r>
              <a:rPr lang="en-US" sz="3000" dirty="0">
                <a:solidFill>
                  <a:schemeClr val="tx2"/>
                </a:solidFill>
              </a:rPr>
              <a:t>Risk shifting to “pay-</a:t>
            </a:r>
            <a:r>
              <a:rPr lang="en-US" sz="3000" dirty="0" err="1">
                <a:solidFill>
                  <a:schemeClr val="tx2"/>
                </a:solidFill>
              </a:rPr>
              <a:t>viders</a:t>
            </a:r>
            <a:r>
              <a:rPr lang="en-US" sz="3000" dirty="0">
                <a:solidFill>
                  <a:schemeClr val="tx2"/>
                </a:solidFill>
              </a:rPr>
              <a:t>,” health systems, providers</a:t>
            </a:r>
          </a:p>
          <a:p>
            <a:pPr marL="0" indent="0">
              <a:buNone/>
            </a:pPr>
            <a:r>
              <a:rPr lang="en-US" sz="3000" dirty="0">
                <a:solidFill>
                  <a:schemeClr val="tx2"/>
                </a:solidFill>
              </a:rPr>
              <a:t>Increasing share of managed care - </a:t>
            </a:r>
            <a:r>
              <a:rPr lang="en-US" sz="2800" dirty="0">
                <a:solidFill>
                  <a:schemeClr val="tx2"/>
                </a:solidFill>
              </a:rPr>
              <a:t>(</a:t>
            </a:r>
            <a:r>
              <a:rPr lang="en-US" sz="2800" dirty="0" err="1">
                <a:solidFill>
                  <a:schemeClr val="tx2"/>
                </a:solidFill>
              </a:rPr>
              <a:t>M’Care</a:t>
            </a:r>
            <a:r>
              <a:rPr lang="en-US" sz="2800" dirty="0">
                <a:solidFill>
                  <a:schemeClr val="tx2"/>
                </a:solidFill>
              </a:rPr>
              <a:t> Advantage ~48.5%)</a:t>
            </a:r>
          </a:p>
          <a:p>
            <a:pPr marL="0" indent="0">
              <a:buNone/>
            </a:pPr>
            <a:r>
              <a:rPr lang="en-US" sz="3000" dirty="0">
                <a:solidFill>
                  <a:schemeClr val="tx2"/>
                </a:solidFill>
              </a:rPr>
              <a:t>Bull markets x low interest rates = Cheap, eager money</a:t>
            </a:r>
          </a:p>
        </p:txBody>
      </p:sp>
      <p:pic>
        <p:nvPicPr>
          <p:cNvPr id="10242" name="Picture 2" descr="trending logo - TBS Comics">
            <a:extLst>
              <a:ext uri="{FF2B5EF4-FFF2-40B4-BE49-F238E27FC236}">
                <a16:creationId xmlns:a16="http://schemas.microsoft.com/office/drawing/2014/main" id="{6F112FD8-B328-4BA9-A9A5-4663504B28AA}"/>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0356" y="2399835"/>
            <a:ext cx="2058330" cy="205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56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4384-36C6-45F3-A1FB-AA35C8D16AB0}"/>
              </a:ext>
            </a:extLst>
          </p:cNvPr>
          <p:cNvSpPr>
            <a:spLocks noGrp="1"/>
          </p:cNvSpPr>
          <p:nvPr>
            <p:ph type="title"/>
          </p:nvPr>
        </p:nvSpPr>
        <p:spPr>
          <a:xfrm>
            <a:off x="2876551" y="177800"/>
            <a:ext cx="6448424" cy="1143000"/>
          </a:xfrm>
        </p:spPr>
        <p:txBody>
          <a:bodyPr>
            <a:normAutofit/>
          </a:bodyPr>
          <a:lstStyle/>
          <a:p>
            <a:r>
              <a:rPr lang="en-US" sz="4800" dirty="0"/>
              <a:t>And then, COVID-19</a:t>
            </a:r>
            <a:endParaRPr lang="en-US" sz="4800" i="1" dirty="0"/>
          </a:p>
        </p:txBody>
      </p:sp>
      <p:pic>
        <p:nvPicPr>
          <p:cNvPr id="1026" name="Picture 2" descr="Image preview">
            <a:extLst>
              <a:ext uri="{FF2B5EF4-FFF2-40B4-BE49-F238E27FC236}">
                <a16:creationId xmlns:a16="http://schemas.microsoft.com/office/drawing/2014/main" id="{6C0A88EB-4655-4AE8-8021-7A4A64DCAC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331" y="1507092"/>
            <a:ext cx="3559921" cy="4746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DHenderson%40commonwealthcare.org/service.svc/s/GetAttachmentThumbnail?id=AAMkADYzYjA3NWUyLWZjYmMtNDZiYS04NDJlLWM1MDhlMmU3MzMxMQBGAAAAAAA398pKhXAISrA6wE%2FbUM3aBwCpn4YV%2BeynRJjqYUgzo6a4AAAAAAEMAACpn4YV%2BeynRJjqYUgzo6a4AAFPLXvIAAABEgAQAK9T%2FfzngSlPhkvc0lk%2BqW4%3D&amp;thumbnailType=2&amp;token=eyJhbGciOiJSUzI1NiIsImtpZCI6IkQ4OThGN0RDMjk2ODQ1MDk1RUUwREZGQ0MzODBBOTM5NjUwNDNFNjQiLCJ0eXAiOiJKV1QiLCJ4NXQiOiIySmozM0Nsb1JRbGU0Tl84dzRDcE9XVUVQbVEifQ.eyJvcmlnaW4iOiJodHRwczovL291dGxvb2sub2ZmaWNlLmNvbSIsInVjIjoiZDQ5NmRlNjYyN2QzNDBiMWExMTkxOWEwOWQyNzUyMmYiLCJzaWduaW5fc3RhdGUiOiJbXCJkdmNfbW5nZFwiLFwiZHZjX2NtcFwiLFwiZHZjX2RtamRcIixcImttc2lcIl0iLCJ2ZXIiOiJFeGNoYW5nZS5DYWxsYmFjay5WMSIsImFwcGN0eHNlbmRlciI6Ik93YURvd25sb2FkQDdjZTJkMTQ1LWFmNDUtNGMxZC1iYzBiLWZkZTBiYzFhNmI4YiIsImlzc3JpbmciOiJXVyIsImFwcGN0eCI6IntcIm1zZXhjaHByb3RcIjpcIm93YVwiLFwicHVpZFwiOlwiMTE1MzgwMTExODkxMDE3NjA0M1wiLFwic2NvcGVcIjpcIk93YURvd25sb2FkXCIsXCJvaWRcIjpcIjNiMGZkNTllLTExYzItNDVkOC04ZjcxLTE1MjAwYjE0ZjA1NFwiLFwicHJpbWFyeXNpZFwiOlwiUy0xLTUtMjEtMTg0NzYzNzkxMi00MjcxODA1ODAtNDIxNDc4MzQ2My02MjQxMDk1XCJ9IiwibmJmIjoxNjYyNDkzOTE2LCJleHAiOjE2NjI0OTQ1MTYsImlzcyI6IjAwMDAwMDAyLTAwMDAtMGZmMS1jZTAwLTAwMDAwMDAwMDAwMEA3Y2UyZDE0NS1hZjQ1LTRjMWQtYmMwYi1mZGUwYmMxYTZiOGIiLCJhdWQiOiIwMDAwMDAwMi0wMDAwLTBmZjEtY2UwMC0wMDAwMDAwMDAwMDAvYXR0YWNobWVudHMub2ZmaWNlLm5ldEA3Y2UyZDE0NS1hZjQ1LTRjMWQtYmMwYi1mZGUwYmMxYTZiOGIiLCJoYXBwIjoib3dhIn0.E85KUL7wa1B3KRqPKiKrS9IrsJfvSZ9bzs3FVMeulEc0upLuONcznPsQd_T6bkbH1FJUHdMSnghqNM0ySc1DkH7T38qFnZerV1lE-84HEvZBLK3gFd9FYJ_DgY82KJlQCASi-kqpA2ejC92gFW6PYNF9RDxG8CQQRMNzYXj67s4h67GKNEb609-mp8yF3zPWF1_DPPn8WUedAYHjqFPsGMnQmRdwbHkh3Pkt5imxy4o2pJx_2UERlHBP0DKlRGV_6msRAI-o9u7px_ggyhLjRU2dPzDrZAgnQagNxOleNEnwuWGiilpvLexLIYQFICp5qPLfJB6LhSxuRbSkmuM45w&amp;X-OWA-CANARY=ta-1qML0l0OLYoV1JgLN3zBhUpdBkNoYe9E-9uCsCWoHx2dfja9H7-3aqe7rN4Cj54RgjETPodU.&amp;owa=outlook.office.com&amp;scriptVer=20220826004.05&amp;animation=true">
            <a:extLst>
              <a:ext uri="{FF2B5EF4-FFF2-40B4-BE49-F238E27FC236}">
                <a16:creationId xmlns:a16="http://schemas.microsoft.com/office/drawing/2014/main" id="{562A33C9-F12E-4C3D-B7E4-586F40B68F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6039" y="1507091"/>
            <a:ext cx="3559921" cy="4746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person, indoor, sitting, bed&#10;&#10;Description automatically generated">
            <a:extLst>
              <a:ext uri="{FF2B5EF4-FFF2-40B4-BE49-F238E27FC236}">
                <a16:creationId xmlns:a16="http://schemas.microsoft.com/office/drawing/2014/main" id="{8BED5AD4-DD3B-4A52-993C-6E0FC1AF8B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831427" y="2100411"/>
            <a:ext cx="4746562" cy="3559922"/>
          </a:xfrm>
          <a:prstGeom prst="rect">
            <a:avLst/>
          </a:prstGeom>
        </p:spPr>
      </p:pic>
    </p:spTree>
    <p:extLst>
      <p:ext uri="{BB962C8B-B14F-4D97-AF65-F5344CB8AC3E}">
        <p14:creationId xmlns:p14="http://schemas.microsoft.com/office/powerpoint/2010/main" val="199557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4EEF-939B-4AAB-8480-68F38A9ABD91}"/>
              </a:ext>
            </a:extLst>
          </p:cNvPr>
          <p:cNvSpPr>
            <a:spLocks noGrp="1"/>
          </p:cNvSpPr>
          <p:nvPr>
            <p:ph type="title"/>
          </p:nvPr>
        </p:nvSpPr>
        <p:spPr/>
        <p:txBody>
          <a:bodyPr>
            <a:normAutofit fontScale="90000"/>
          </a:bodyPr>
          <a:lstStyle/>
          <a:p>
            <a:r>
              <a:rPr lang="en-US" dirty="0"/>
              <a:t>Massive change 1: Telehealth</a:t>
            </a:r>
          </a:p>
        </p:txBody>
      </p:sp>
      <p:sp>
        <p:nvSpPr>
          <p:cNvPr id="3" name="Content Placeholder 2">
            <a:extLst>
              <a:ext uri="{FF2B5EF4-FFF2-40B4-BE49-F238E27FC236}">
                <a16:creationId xmlns:a16="http://schemas.microsoft.com/office/drawing/2014/main" id="{317B3114-651A-4FE5-A6C5-E5B43BE83C4E}"/>
              </a:ext>
            </a:extLst>
          </p:cNvPr>
          <p:cNvSpPr>
            <a:spLocks noGrp="1"/>
          </p:cNvSpPr>
          <p:nvPr>
            <p:ph idx="1"/>
          </p:nvPr>
        </p:nvSpPr>
        <p:spPr>
          <a:xfrm>
            <a:off x="3678620" y="1600201"/>
            <a:ext cx="8185719" cy="4525433"/>
          </a:xfrm>
        </p:spPr>
        <p:txBody>
          <a:bodyPr>
            <a:normAutofit/>
          </a:bodyPr>
          <a:lstStyle/>
          <a:p>
            <a:pPr marL="0" indent="0">
              <a:buNone/>
            </a:pPr>
            <a:r>
              <a:rPr lang="en-US" sz="3200" dirty="0">
                <a:solidFill>
                  <a:schemeClr val="tx2"/>
                </a:solidFill>
              </a:rPr>
              <a:t>From 1-5% to 86% of visits essentially overnight</a:t>
            </a:r>
          </a:p>
          <a:p>
            <a:pPr marL="0" indent="0">
              <a:buNone/>
            </a:pPr>
            <a:r>
              <a:rPr lang="en-US" sz="3200" dirty="0">
                <a:solidFill>
                  <a:schemeClr val="tx2"/>
                </a:solidFill>
              </a:rPr>
              <a:t>“Building the plane while in flight.” </a:t>
            </a:r>
          </a:p>
          <a:p>
            <a:pPr marL="0" indent="0">
              <a:buNone/>
            </a:pPr>
            <a:r>
              <a:rPr lang="en-US" sz="3200" dirty="0">
                <a:solidFill>
                  <a:schemeClr val="tx2"/>
                </a:solidFill>
              </a:rPr>
              <a:t>Many challenges: </a:t>
            </a:r>
          </a:p>
          <a:p>
            <a:pPr lvl="1"/>
            <a:r>
              <a:rPr lang="en-US" sz="2666" dirty="0">
                <a:solidFill>
                  <a:schemeClr val="tx2"/>
                </a:solidFill>
              </a:rPr>
              <a:t>Technical – Platform, regulations, billing</a:t>
            </a:r>
          </a:p>
          <a:p>
            <a:pPr lvl="1"/>
            <a:r>
              <a:rPr lang="en-US" sz="2666" dirty="0">
                <a:solidFill>
                  <a:schemeClr val="tx2"/>
                </a:solidFill>
              </a:rPr>
              <a:t>Clinical – Problem-medium matching, creative physical examination</a:t>
            </a:r>
          </a:p>
          <a:p>
            <a:pPr lvl="1"/>
            <a:r>
              <a:rPr lang="en-US" sz="2666" dirty="0">
                <a:solidFill>
                  <a:schemeClr val="tx2"/>
                </a:solidFill>
              </a:rPr>
              <a:t>Cultural – Patient attitude and comfort</a:t>
            </a:r>
          </a:p>
          <a:p>
            <a:pPr lvl="1"/>
            <a:r>
              <a:rPr lang="en-US" sz="2666" dirty="0">
                <a:solidFill>
                  <a:schemeClr val="tx2"/>
                </a:solidFill>
              </a:rPr>
              <a:t>Equity of access – Overcoming the “digital divide”</a:t>
            </a:r>
            <a:endParaRPr lang="en-US" sz="3734" dirty="0">
              <a:solidFill>
                <a:schemeClr val="tx2"/>
              </a:solidFill>
            </a:endParaRPr>
          </a:p>
          <a:p>
            <a:endParaRPr lang="en-US" sz="3200" dirty="0">
              <a:solidFill>
                <a:schemeClr val="tx2"/>
              </a:solidFill>
            </a:endParaRPr>
          </a:p>
        </p:txBody>
      </p:sp>
      <p:pic>
        <p:nvPicPr>
          <p:cNvPr id="5" name="Picture 4">
            <a:extLst>
              <a:ext uri="{FF2B5EF4-FFF2-40B4-BE49-F238E27FC236}">
                <a16:creationId xmlns:a16="http://schemas.microsoft.com/office/drawing/2014/main" id="{DAA6B63E-7186-4A55-80C4-1DC7EB22549D}"/>
              </a:ext>
            </a:extLst>
          </p:cNvPr>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88353" y="2351964"/>
            <a:ext cx="3590268" cy="2905835"/>
          </a:xfrm>
          <a:prstGeom prst="rect">
            <a:avLst/>
          </a:prstGeom>
        </p:spPr>
      </p:pic>
    </p:spTree>
    <p:extLst>
      <p:ext uri="{BB962C8B-B14F-4D97-AF65-F5344CB8AC3E}">
        <p14:creationId xmlns:p14="http://schemas.microsoft.com/office/powerpoint/2010/main" val="62658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B5A2-4D1A-4655-9485-A7E70C9FB56D}"/>
              </a:ext>
            </a:extLst>
          </p:cNvPr>
          <p:cNvSpPr>
            <a:spLocks noGrp="1"/>
          </p:cNvSpPr>
          <p:nvPr>
            <p:ph type="title"/>
          </p:nvPr>
        </p:nvSpPr>
        <p:spPr/>
        <p:txBody>
          <a:bodyPr>
            <a:normAutofit fontScale="90000"/>
          </a:bodyPr>
          <a:lstStyle/>
          <a:p>
            <a:r>
              <a:rPr lang="en-US" dirty="0"/>
              <a:t>Massive change 1: Telehealth</a:t>
            </a:r>
          </a:p>
        </p:txBody>
      </p:sp>
      <p:pic>
        <p:nvPicPr>
          <p:cNvPr id="6" name="Picture 5">
            <a:extLst>
              <a:ext uri="{FF2B5EF4-FFF2-40B4-BE49-F238E27FC236}">
                <a16:creationId xmlns:a16="http://schemas.microsoft.com/office/drawing/2014/main" id="{3AFC8726-D838-49B8-8F93-167B237BD6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2137" y="1595725"/>
            <a:ext cx="9807723" cy="4627522"/>
          </a:xfrm>
          <a:prstGeom prst="rect">
            <a:avLst/>
          </a:prstGeom>
        </p:spPr>
      </p:pic>
      <p:sp>
        <p:nvSpPr>
          <p:cNvPr id="8" name="TextBox 7">
            <a:extLst>
              <a:ext uri="{FF2B5EF4-FFF2-40B4-BE49-F238E27FC236}">
                <a16:creationId xmlns:a16="http://schemas.microsoft.com/office/drawing/2014/main" id="{315BEC19-FA30-4751-9CBD-840A0D9392A4}"/>
              </a:ext>
            </a:extLst>
          </p:cNvPr>
          <p:cNvSpPr txBox="1"/>
          <p:nvPr/>
        </p:nvSpPr>
        <p:spPr>
          <a:xfrm>
            <a:off x="6095999" y="6334780"/>
            <a:ext cx="38692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Calibri"/>
                <a:ea typeface="+mn-ea"/>
                <a:cs typeface="+mn-cs"/>
              </a:rPr>
              <a:t>(McKinsey and Co, 2021) </a:t>
            </a:r>
          </a:p>
        </p:txBody>
      </p:sp>
    </p:spTree>
    <p:extLst>
      <p:ext uri="{BB962C8B-B14F-4D97-AF65-F5344CB8AC3E}">
        <p14:creationId xmlns:p14="http://schemas.microsoft.com/office/powerpoint/2010/main" val="390516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B5A2-4D1A-4655-9485-A7E70C9FB56D}"/>
              </a:ext>
            </a:extLst>
          </p:cNvPr>
          <p:cNvSpPr>
            <a:spLocks noGrp="1"/>
          </p:cNvSpPr>
          <p:nvPr>
            <p:ph type="title"/>
          </p:nvPr>
        </p:nvSpPr>
        <p:spPr/>
        <p:txBody>
          <a:bodyPr>
            <a:normAutofit fontScale="90000"/>
          </a:bodyPr>
          <a:lstStyle/>
          <a:p>
            <a:r>
              <a:rPr lang="en-US" dirty="0"/>
              <a:t>Massive change 1: Telehealth</a:t>
            </a:r>
          </a:p>
        </p:txBody>
      </p:sp>
      <p:pic>
        <p:nvPicPr>
          <p:cNvPr id="7" name="Picture 6">
            <a:extLst>
              <a:ext uri="{FF2B5EF4-FFF2-40B4-BE49-F238E27FC236}">
                <a16:creationId xmlns:a16="http://schemas.microsoft.com/office/drawing/2014/main" id="{0DAC644B-06AE-4ABE-A745-44A215474C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020" y="1856094"/>
            <a:ext cx="8506296" cy="3205826"/>
          </a:xfrm>
          <a:prstGeom prst="rect">
            <a:avLst/>
          </a:prstGeom>
        </p:spPr>
      </p:pic>
      <p:sp>
        <p:nvSpPr>
          <p:cNvPr id="5" name="Content Placeholder 2">
            <a:extLst>
              <a:ext uri="{FF2B5EF4-FFF2-40B4-BE49-F238E27FC236}">
                <a16:creationId xmlns:a16="http://schemas.microsoft.com/office/drawing/2014/main" id="{965C8C40-D910-44E1-AE70-A919EF3225E1}"/>
              </a:ext>
            </a:extLst>
          </p:cNvPr>
          <p:cNvSpPr>
            <a:spLocks noGrp="1"/>
          </p:cNvSpPr>
          <p:nvPr>
            <p:ph idx="1"/>
          </p:nvPr>
        </p:nvSpPr>
        <p:spPr>
          <a:xfrm>
            <a:off x="9165941" y="1810079"/>
            <a:ext cx="3034167" cy="4892343"/>
          </a:xfrm>
        </p:spPr>
        <p:txBody>
          <a:bodyPr>
            <a:normAutofit/>
          </a:bodyPr>
          <a:lstStyle/>
          <a:p>
            <a:pPr marL="0" indent="0">
              <a:buNone/>
            </a:pPr>
            <a:r>
              <a:rPr lang="en-US" sz="3200" dirty="0">
                <a:solidFill>
                  <a:schemeClr val="tx2"/>
                </a:solidFill>
              </a:rPr>
              <a:t>States with most use in 2020: </a:t>
            </a:r>
          </a:p>
          <a:p>
            <a:pPr marL="0" indent="0">
              <a:buNone/>
            </a:pPr>
            <a:r>
              <a:rPr lang="en-US" sz="3200" b="1" dirty="0">
                <a:solidFill>
                  <a:schemeClr val="tx2"/>
                </a:solidFill>
              </a:rPr>
              <a:t>MA = 10.6%</a:t>
            </a:r>
          </a:p>
          <a:p>
            <a:pPr marL="0" indent="0">
              <a:buNone/>
            </a:pPr>
            <a:r>
              <a:rPr lang="en-US" sz="3200" b="1" dirty="0">
                <a:solidFill>
                  <a:schemeClr val="tx2"/>
                </a:solidFill>
              </a:rPr>
              <a:t>VT = 9.8%</a:t>
            </a:r>
          </a:p>
          <a:p>
            <a:pPr marL="0" indent="0">
              <a:buNone/>
            </a:pPr>
            <a:r>
              <a:rPr lang="en-US" sz="3200" dirty="0">
                <a:solidFill>
                  <a:schemeClr val="tx2"/>
                </a:solidFill>
              </a:rPr>
              <a:t>RI = 8.9%</a:t>
            </a:r>
          </a:p>
          <a:p>
            <a:pPr marL="0" indent="0">
              <a:buNone/>
            </a:pPr>
            <a:r>
              <a:rPr lang="en-US" sz="3200" b="1" dirty="0">
                <a:solidFill>
                  <a:schemeClr val="tx2"/>
                </a:solidFill>
              </a:rPr>
              <a:t>NH = 7.8%</a:t>
            </a:r>
          </a:p>
          <a:p>
            <a:pPr marL="0" indent="0">
              <a:buNone/>
            </a:pPr>
            <a:r>
              <a:rPr lang="en-US" sz="3200" dirty="0">
                <a:solidFill>
                  <a:schemeClr val="tx2"/>
                </a:solidFill>
              </a:rPr>
              <a:t>MD = 7.3%</a:t>
            </a:r>
          </a:p>
          <a:p>
            <a:pPr marL="0" indent="0">
              <a:buNone/>
            </a:pPr>
            <a:r>
              <a:rPr lang="en-US" sz="3200" dirty="0">
                <a:solidFill>
                  <a:schemeClr val="tx2"/>
                </a:solidFill>
              </a:rPr>
              <a:t>CT = 7.2%</a:t>
            </a:r>
          </a:p>
          <a:p>
            <a:endParaRPr lang="en-US" sz="3200" dirty="0">
              <a:solidFill>
                <a:schemeClr val="tx2"/>
              </a:solidFill>
            </a:endParaRPr>
          </a:p>
        </p:txBody>
      </p:sp>
      <p:pic>
        <p:nvPicPr>
          <p:cNvPr id="8" name="Picture 7">
            <a:extLst>
              <a:ext uri="{FF2B5EF4-FFF2-40B4-BE49-F238E27FC236}">
                <a16:creationId xmlns:a16="http://schemas.microsoft.com/office/drawing/2014/main" id="{B3EA4571-95D2-4AF2-A969-E96178358D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020" y="5247471"/>
            <a:ext cx="8940800" cy="699486"/>
          </a:xfrm>
          <a:prstGeom prst="rect">
            <a:avLst/>
          </a:prstGeom>
        </p:spPr>
      </p:pic>
      <p:sp>
        <p:nvSpPr>
          <p:cNvPr id="4" name="TextBox 3">
            <a:extLst>
              <a:ext uri="{FF2B5EF4-FFF2-40B4-BE49-F238E27FC236}">
                <a16:creationId xmlns:a16="http://schemas.microsoft.com/office/drawing/2014/main" id="{1BCF0DEB-10C3-4BCD-A97B-CD053466C9C2}"/>
              </a:ext>
            </a:extLst>
          </p:cNvPr>
          <p:cNvSpPr txBox="1"/>
          <p:nvPr/>
        </p:nvSpPr>
        <p:spPr>
          <a:xfrm>
            <a:off x="142020" y="5946957"/>
            <a:ext cx="23022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(ASPE, 2021)</a:t>
            </a:r>
          </a:p>
        </p:txBody>
      </p:sp>
    </p:spTree>
    <p:extLst>
      <p:ext uri="{BB962C8B-B14F-4D97-AF65-F5344CB8AC3E}">
        <p14:creationId xmlns:p14="http://schemas.microsoft.com/office/powerpoint/2010/main" val="2172897519"/>
      </p:ext>
    </p:extLst>
  </p:cSld>
  <p:clrMapOvr>
    <a:masterClrMapping/>
  </p:clrMapOvr>
</p:sld>
</file>

<file path=ppt/theme/theme1.xml><?xml version="1.0" encoding="utf-8"?>
<a:theme xmlns:a="http://schemas.openxmlformats.org/drawingml/2006/main" name="ACS PPT Theme 9-2020">
  <a:themeElements>
    <a:clrScheme name="Custom 2">
      <a:dk1>
        <a:srgbClr val="A6D5C2"/>
      </a:dk1>
      <a:lt1>
        <a:sysClr val="window" lastClr="FFFFFF"/>
      </a:lt1>
      <a:dk2>
        <a:srgbClr val="1F497D"/>
      </a:dk2>
      <a:lt2>
        <a:srgbClr val="C8E8EE"/>
      </a:lt2>
      <a:accent1>
        <a:srgbClr val="1C438A"/>
      </a:accent1>
      <a:accent2>
        <a:srgbClr val="62996A"/>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LC PP template 3.25.21  -  Read-Only" id="{32375428-4E47-4811-A18A-149276971AAE}" vid="{35548E11-BDA7-46C5-9A30-27D2A7EDD4C5}"/>
    </a:ext>
  </a:extLst>
</a:theme>
</file>

<file path=ppt/theme/theme2.xml><?xml version="1.0" encoding="utf-8"?>
<a:theme xmlns:a="http://schemas.openxmlformats.org/drawingml/2006/main" name="1_ACS PPT Theme 9-2020">
  <a:themeElements>
    <a:clrScheme name="Custom 2">
      <a:dk1>
        <a:srgbClr val="A6D5C2"/>
      </a:dk1>
      <a:lt1>
        <a:sysClr val="window" lastClr="FFFFFF"/>
      </a:lt1>
      <a:dk2>
        <a:srgbClr val="1F497D"/>
      </a:dk2>
      <a:lt2>
        <a:srgbClr val="C8E8EE"/>
      </a:lt2>
      <a:accent1>
        <a:srgbClr val="1C438A"/>
      </a:accent1>
      <a:accent2>
        <a:srgbClr val="62996A"/>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LC PP template 3.25.21  -  Read-Only" id="{32375428-4E47-4811-A18A-149276971AAE}" vid="{35548E11-BDA7-46C5-9A30-27D2A7EDD4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NELC PP template No states 3.25.21</Template>
  <TotalTime>7437</TotalTime>
  <Words>1677</Words>
  <Application>Microsoft Office PowerPoint</Application>
  <PresentationFormat>Widescreen</PresentationFormat>
  <Paragraphs>212</Paragraphs>
  <Slides>31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Avenir Light</vt:lpstr>
      <vt:lpstr>Avenir-Light</vt:lpstr>
      <vt:lpstr>Calibri</vt:lpstr>
      <vt:lpstr>Euphemia UCAS</vt:lpstr>
      <vt:lpstr>Wingdings</vt:lpstr>
      <vt:lpstr>ACS PPT Theme 9-2020</vt:lpstr>
      <vt:lpstr>1_ACS PPT Theme 9-2020</vt:lpstr>
      <vt:lpstr>PowerPoint Presentation</vt:lpstr>
      <vt:lpstr>Evolution of Site of Care: Provider Perspective </vt:lpstr>
      <vt:lpstr>Senior physician in my practice (2015)</vt:lpstr>
      <vt:lpstr>Primary Care in The Before Times</vt:lpstr>
      <vt:lpstr>Pre-COVID trends and undercurrents</vt:lpstr>
      <vt:lpstr>And then, COVID-19</vt:lpstr>
      <vt:lpstr>Massive change 1: Telehealth</vt:lpstr>
      <vt:lpstr>Massive change 1: Telehealth</vt:lpstr>
      <vt:lpstr>Massive change 1: Telehealth</vt:lpstr>
      <vt:lpstr>Millions of Virtual Visits Later:</vt:lpstr>
      <vt:lpstr>Millions of Virtual Visits Later:</vt:lpstr>
      <vt:lpstr>Massive change 2: In-Home Urgent Care</vt:lpstr>
      <vt:lpstr>Massive change 2: In-home Acute/Urgent Care</vt:lpstr>
      <vt:lpstr>News clippings on ACCP</vt:lpstr>
      <vt:lpstr>Massive change 2: In-home Acute/Urgent Care</vt:lpstr>
      <vt:lpstr>Massive change 3: Gadgets</vt:lpstr>
      <vt:lpstr>Remote Patient Monitoring in COVID-19</vt:lpstr>
      <vt:lpstr>Remote Devices in Chronic Conditions Care</vt:lpstr>
      <vt:lpstr>Massive Change 4: Equity Matters </vt:lpstr>
      <vt:lpstr>Massive Change 5: Choices</vt:lpstr>
      <vt:lpstr>What Will Happen Next?</vt:lpstr>
      <vt:lpstr>Happy Place Scenario</vt:lpstr>
      <vt:lpstr>Scary Place Scenario</vt:lpstr>
      <vt:lpstr>Thank you!</vt:lpstr>
      <vt:lpstr>Evolution of Site of Care: Payer Perspective </vt:lpstr>
      <vt:lpstr>Evolution of Site of Care</vt:lpstr>
      <vt:lpstr>Evolution of Site of Care</vt:lpstr>
      <vt:lpstr>Evolution of Site of Care</vt:lpstr>
      <vt:lpstr>Evolution of Site of Care</vt:lpstr>
      <vt:lpstr>Evolution of Site of Care: Patient Perspective </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England Life Care   4th Annual Population Health &amp; Value Based Care Symposium</dc:title>
  <dc:creator>Allison MacMillan</dc:creator>
  <cp:lastModifiedBy>Allison MacMillan</cp:lastModifiedBy>
  <cp:revision>99</cp:revision>
  <dcterms:created xsi:type="dcterms:W3CDTF">2021-08-03T16:37:03Z</dcterms:created>
  <dcterms:modified xsi:type="dcterms:W3CDTF">2022-09-15T15:47:20Z</dcterms:modified>
</cp:coreProperties>
</file>